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18" r:id="rId1"/>
  </p:sldMasterIdLst>
  <p:notesMasterIdLst>
    <p:notesMasterId r:id="rId12"/>
  </p:notesMasterIdLst>
  <p:handoutMasterIdLst>
    <p:handoutMasterId r:id="rId13"/>
  </p:handoutMasterIdLst>
  <p:sldIdLst>
    <p:sldId id="876" r:id="rId2"/>
    <p:sldId id="297" r:id="rId3"/>
    <p:sldId id="868" r:id="rId4"/>
    <p:sldId id="869" r:id="rId5"/>
    <p:sldId id="904" r:id="rId6"/>
    <p:sldId id="905" r:id="rId7"/>
    <p:sldId id="882" r:id="rId8"/>
    <p:sldId id="907" r:id="rId9"/>
    <p:sldId id="908" r:id="rId10"/>
    <p:sldId id="909" r:id="rId11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66FF"/>
    <a:srgbClr val="CCFFFF"/>
    <a:srgbClr val="66FFCC"/>
    <a:srgbClr val="00FFCC"/>
    <a:srgbClr val="006600"/>
    <a:srgbClr val="B2B2B2"/>
    <a:srgbClr val="F9F3F1"/>
    <a:srgbClr val="FF99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 autoAdjust="0"/>
    <p:restoredTop sz="98857" autoAdjust="0"/>
  </p:normalViewPr>
  <p:slideViewPr>
    <p:cSldViewPr>
      <p:cViewPr varScale="1">
        <p:scale>
          <a:sx n="61" d="100"/>
          <a:sy n="61" d="100"/>
        </p:scale>
        <p:origin x="96" y="11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984" y="-102"/>
      </p:cViewPr>
      <p:guideLst>
        <p:guide orient="horz" pos="3127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33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82" tIns="48541" rIns="97082" bIns="4854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0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343" y="0"/>
            <a:ext cx="2944496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82" tIns="48541" rIns="97082" bIns="4854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0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218"/>
            <a:ext cx="294633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82" tIns="48541" rIns="97082" bIns="4854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0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343" y="9430218"/>
            <a:ext cx="2944496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82" tIns="48541" rIns="97082" bIns="4854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BB917B85-F930-4759-82F9-524335E82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632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496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91" tIns="48546" rIns="97091" bIns="4854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343" y="0"/>
            <a:ext cx="2944496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91" tIns="48546" rIns="97091" bIns="4854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6125"/>
            <a:ext cx="6613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217" y="4715109"/>
            <a:ext cx="5439242" cy="446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91" tIns="48546" rIns="97091" bIns="485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218"/>
            <a:ext cx="2944496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91" tIns="48546" rIns="97091" bIns="4854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343" y="9430218"/>
            <a:ext cx="2944496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091" tIns="48546" rIns="97091" bIns="4854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E36D644B-094C-444B-BEE8-31B9CE1E6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7870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6D644B-094C-444B-BEE8-31B9CE1E66E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080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914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04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76FAA-4F45-4BB6-9D19-52E324FCA3C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540689-5554-4920-9D3B-694D971B2DD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434B4C-8106-4270-9155-5F82AF1E838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010334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AB68B6-510D-42C5-BA29-029ABD6B7E2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E17BCD-ACF5-4C92-BB0B-3997DBDE86C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84EA74-3DA7-4706-B74F-E319126977A8}" type="slidenum">
              <a:rPr lang="ru-RU" smtClean="0">
                <a:solidFill>
                  <a:srgbClr val="000000"/>
                </a:solidFill>
                <a:latin typeface="Verdana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2CE-13EF-456B-9EAE-898AD996A87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E41086-C345-4B62-A98C-F52AB87FCFC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DB9A8-D871-4DC1-B891-87464FBF314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F78A2A-505B-4A94-BB29-CBFDE4AF907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84EA74-3DA7-4706-B74F-E319126977A8}" type="slidenum">
              <a:rPr lang="ru-RU" smtClean="0">
                <a:solidFill>
                  <a:srgbClr val="000000"/>
                </a:solidFill>
                <a:latin typeface="Verdana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9884EA74-3DA7-4706-B74F-E319126977A8}" type="slidenum">
              <a:rPr lang="ru-RU" smtClean="0">
                <a:solidFill>
                  <a:srgbClr val="000000"/>
                </a:solidFill>
                <a:latin typeface="Verdana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9" r:id="rId1"/>
    <p:sldLayoutId id="2147484620" r:id="rId2"/>
    <p:sldLayoutId id="2147484621" r:id="rId3"/>
    <p:sldLayoutId id="2147484622" r:id="rId4"/>
    <p:sldLayoutId id="2147484623" r:id="rId5"/>
    <p:sldLayoutId id="2147484624" r:id="rId6"/>
    <p:sldLayoutId id="2147484625" r:id="rId7"/>
    <p:sldLayoutId id="2147484626" r:id="rId8"/>
    <p:sldLayoutId id="2147484627" r:id="rId9"/>
    <p:sldLayoutId id="2147484628" r:id="rId10"/>
    <p:sldLayoutId id="2147484629" r:id="rId11"/>
    <p:sldLayoutId id="214748463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Подложка ЛЕС.jpg" descr="Подложка ЛЕ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8" y="-24424"/>
            <a:ext cx="12191999" cy="6882424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51354" y="3023614"/>
            <a:ext cx="11089293" cy="1197474"/>
          </a:xfrm>
          <a:prstGeom prst="rect">
            <a:avLst/>
          </a:prstGeom>
        </p:spPr>
        <p:txBody>
          <a:bodyPr vert="horz" lIns="45720" tIns="22860" rIns="45720" bIns="2286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343C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60704" y="1844824"/>
            <a:ext cx="909024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Роль образования в лесном секторе</a:t>
            </a:r>
          </a:p>
        </p:txBody>
      </p:sp>
      <p:pic>
        <p:nvPicPr>
          <p:cNvPr id="8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116632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71464" y="3622599"/>
            <a:ext cx="5731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РГКП «Казахское </a:t>
            </a:r>
            <a:r>
              <a:rPr lang="ru-RU" dirty="0"/>
              <a:t>л</a:t>
            </a:r>
            <a:r>
              <a:rPr lang="ru-RU" dirty="0" smtClean="0"/>
              <a:t>есоустроительное предприятие»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43472" y="4036422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Шарипов М.Х.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20361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AB68B6-510D-42C5-BA29-029ABD6B7E2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5440" y="2780928"/>
            <a:ext cx="868334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Спасибо за внимание 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99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905" y="44625"/>
            <a:ext cx="864095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59496" y="1530846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Образование играет </a:t>
            </a:r>
            <a:r>
              <a:rPr lang="ru-RU" b="1" dirty="0"/>
              <a:t>ключевую и многоуровневую роль</a:t>
            </a:r>
            <a:r>
              <a:rPr lang="ru-RU" dirty="0"/>
              <a:t> в развитии лесного сектора, обеспечивая подготовку кадров, развитие науки, просвещение общества и устойчивое управление природными ресурсами.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03512" y="385500"/>
            <a:ext cx="8576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Роль образования в лесном секторе Казахстана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8998" y="2876603"/>
            <a:ext cx="5121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Обеспечение лесного сектора </a:t>
            </a:r>
            <a:r>
              <a:rPr lang="ru-RU" dirty="0"/>
              <a:t>специалистами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15586" y="3882277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Лесничие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5720" y="3885911"/>
            <a:ext cx="130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Инженеры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77828" y="3885911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Экологи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528048" y="3885663"/>
            <a:ext cx="2287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Научные работники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048328" y="388227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Техники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endCxn id="7" idx="0"/>
          </p:cNvCxnSpPr>
          <p:nvPr/>
        </p:nvCxnSpPr>
        <p:spPr>
          <a:xfrm flipH="1">
            <a:off x="2527292" y="3245935"/>
            <a:ext cx="611706" cy="636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2"/>
            <a:endCxn id="8" idx="0"/>
          </p:cNvCxnSpPr>
          <p:nvPr/>
        </p:nvCxnSpPr>
        <p:spPr>
          <a:xfrm flipH="1">
            <a:off x="4230707" y="3245935"/>
            <a:ext cx="1469249" cy="6399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</p:cNvCxnSpPr>
          <p:nvPr/>
        </p:nvCxnSpPr>
        <p:spPr>
          <a:xfrm>
            <a:off x="5699956" y="3245935"/>
            <a:ext cx="0" cy="636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2"/>
            <a:endCxn id="10" idx="0"/>
          </p:cNvCxnSpPr>
          <p:nvPr/>
        </p:nvCxnSpPr>
        <p:spPr>
          <a:xfrm>
            <a:off x="5699956" y="3245935"/>
            <a:ext cx="1971995" cy="639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3"/>
            <a:endCxn id="11" idx="0"/>
          </p:cNvCxnSpPr>
          <p:nvPr/>
        </p:nvCxnSpPr>
        <p:spPr>
          <a:xfrm>
            <a:off x="8260913" y="3061269"/>
            <a:ext cx="1328589" cy="821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КОМПЛЕКСНЫЕ ПЛАНЫ ВОСПРОИЗВОДСТВА ЛЕСОВ И ЛЕСОРАЗВЕДЕНИЯ НА 2021-2025 ГОДЫ"/>
          <p:cNvSpPr txBox="1"/>
          <p:nvPr/>
        </p:nvSpPr>
        <p:spPr>
          <a:xfrm>
            <a:off x="0" y="264672"/>
            <a:ext cx="11431294" cy="412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1336" tIns="21336" rIns="21336" bIns="21336" anchor="ctr">
            <a:spAutoFit/>
          </a:bodyPr>
          <a:lstStyle>
            <a:lvl1pPr indent="449580" algn="just" defTabSz="449580">
              <a:lnSpc>
                <a:spcPct val="107916"/>
              </a:lnSpc>
              <a:defRPr sz="2400">
                <a:solidFill>
                  <a:schemeClr val="accent3">
                    <a:hueOff val="914337"/>
                    <a:satOff val="31515"/>
                    <a:lumOff val="-30790"/>
                  </a:schemeClr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Проблемы в сфере образования в лесном секторе Казахстана</a:t>
            </a:r>
          </a:p>
        </p:txBody>
      </p:sp>
      <p:pic>
        <p:nvPicPr>
          <p:cNvPr id="32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905" y="38771"/>
            <a:ext cx="864095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7368" y="1412776"/>
            <a:ext cx="53082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1. Устаревшие </a:t>
            </a:r>
            <a:r>
              <a:rPr lang="ru-RU" b="1" dirty="0"/>
              <a:t>учебные программы</a:t>
            </a:r>
          </a:p>
          <a:p>
            <a:pPr algn="just"/>
            <a:r>
              <a:rPr lang="ru-RU" dirty="0" smtClean="0"/>
              <a:t>Отсутствие </a:t>
            </a:r>
            <a:r>
              <a:rPr lang="ru-RU" dirty="0"/>
              <a:t>обновления курсов в соответствии с международными стандартами и цифровыми технологиями (</a:t>
            </a:r>
            <a:r>
              <a:rPr lang="ru-RU" dirty="0" err="1"/>
              <a:t>дроны</a:t>
            </a:r>
            <a:r>
              <a:rPr lang="ru-RU" dirty="0"/>
              <a:t>, ГИС, спутниковый мониторинг).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29566" y="1412776"/>
            <a:ext cx="5112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2. Недостаток </a:t>
            </a:r>
            <a:r>
              <a:rPr lang="ru-RU" b="1" dirty="0"/>
              <a:t>практической подготовки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/>
              <a:t>Студенты редко получают реальные навыки работы в лесу.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/>
              <a:t>Мало учебных полигонов, лабораторий, стажировок в настоящих лесных хозяйствах.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/>
              <a:t>Отсутствует современное оборудование для проведения полевых работ.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7368" y="3443869"/>
            <a:ext cx="5308279" cy="149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3. </a:t>
            </a:r>
            <a:r>
              <a:rPr lang="ru-RU" b="1" dirty="0"/>
              <a:t>Отсутствие мотивации у абитуриентов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/>
              <a:t>Профессии в лесной сфере считаются непрестижными и малооплачиваемыми.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/>
              <a:t>Низкий конкурс на программы по лесному хозяйству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0795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333" y="548680"/>
            <a:ext cx="5485497" cy="23003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75420" y="43862"/>
            <a:ext cx="1054917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19050" rtlCol="0" anchor="ctr">
            <a:spAutoFit/>
          </a:bodyPr>
          <a:lstStyle/>
          <a:p>
            <a:pPr algn="ctr"/>
            <a:r>
              <a:rPr lang="ru-RU" sz="2000" b="1" dirty="0"/>
              <a:t>Устаревшие учебные программы</a:t>
            </a:r>
          </a:p>
        </p:txBody>
      </p:sp>
      <p:pic>
        <p:nvPicPr>
          <p:cNvPr id="26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5504" y="53110"/>
            <a:ext cx="905847" cy="90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9376" y="958957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Carry</a:t>
            </a:r>
            <a:r>
              <a:rPr lang="kk-KZ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Map</a:t>
            </a:r>
            <a:r>
              <a:rPr lang="kk-KZ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9336" y="1412776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Имея нужную карту на устройстве в приложении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Carry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Map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можно быстро сориентироваться на новом месте, иметь под рукой комплексную информацию о мероприятиях лесоустройства. Функциональные возможности бесплатного приложения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Carry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Map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позволяют полноценно работать с картой независимо от наличия интернета, эффективно осуществлять полевые работы, обеспечивая информированность и безопасность работников.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2627956"/>
            <a:ext cx="1991464" cy="366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2627956"/>
            <a:ext cx="2040983" cy="36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28551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25767" y="116632"/>
            <a:ext cx="4323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/>
              <a:t>Устаревшие учебные программы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5353" y="4725144"/>
            <a:ext cx="536459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ГИС программа </a:t>
            </a:r>
            <a:r>
              <a:rPr lang="en-US" sz="1600" b="1" i="1" kern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Mapinfo</a:t>
            </a:r>
            <a:r>
              <a:rPr lang="en-US" sz="1600" b="1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Professional</a:t>
            </a:r>
            <a:r>
              <a:rPr lang="ru-RU" sz="1600" b="1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применяется в процессе дешифрирования </a:t>
            </a:r>
            <a:r>
              <a:rPr lang="ru-RU" sz="1600" b="1" i="1" kern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космоснимков</a:t>
            </a:r>
            <a:r>
              <a:rPr lang="ru-RU" sz="1600" b="1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изготовления цифровых векторных лесных карт. Дает возможность создавать легенды для любых слоев карты. А также изменять проекции карт на экране в процессе оцифровки.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97" y="1360854"/>
            <a:ext cx="4739902" cy="295232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1432862"/>
            <a:ext cx="2929943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648" y="1432862"/>
            <a:ext cx="262704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975648" y="78156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дешифрирования </a:t>
            </a:r>
            <a:r>
              <a:rPr lang="kk-KZ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космо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снимков в программе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Mapinfo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ko-KR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Электронная лесная карта выполненная в программе </a:t>
            </a:r>
            <a:r>
              <a:rPr lang="en-US" altLang="ko-KR" sz="1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MapInfo</a:t>
            </a:r>
            <a:endParaRPr lang="ru-RU" sz="1400" dirty="0">
              <a:solidFill>
                <a:srgbClr val="006600"/>
              </a:solidFill>
            </a:endParaRPr>
          </a:p>
        </p:txBody>
      </p:sp>
      <p:pic>
        <p:nvPicPr>
          <p:cNvPr id="9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905" y="44625"/>
            <a:ext cx="864095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37210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1344" y="1124744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1463" algn="just" defTabSz="651931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Программный комплекс «Система обработки лесоустроительной информации - Новая» (далее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Soli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является собственной разработкой предприятия. </a:t>
            </a:r>
          </a:p>
          <a:p>
            <a:pPr indent="271463" algn="just" defTabSz="651931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Программа предназначена для проведения работ по сбору, обработке  лесоустроительной информации и выпуску выходных материалов для формирования </a:t>
            </a:r>
          </a:p>
          <a:p>
            <a:pPr indent="271463" algn="just" defTabSz="651931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4-х томов лесоустроительного проекта. </a:t>
            </a:r>
          </a:p>
          <a:p>
            <a:pPr indent="265113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 процессе работы с базой данных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Soli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производится:</a:t>
            </a:r>
          </a:p>
          <a:p>
            <a:pPr marL="171450" lvl="0" indent="-1714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ввод, контроль заполнения и корректировка  карточек таксации как первичной входной информации;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33783" y="116632"/>
            <a:ext cx="43075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/>
              <a:t>Устаревшие</a:t>
            </a:r>
            <a:r>
              <a:rPr lang="ru-RU" b="1" dirty="0"/>
              <a:t> </a:t>
            </a:r>
            <a:r>
              <a:rPr lang="ru-RU" sz="2000" b="1" dirty="0"/>
              <a:t>учебные</a:t>
            </a:r>
            <a:r>
              <a:rPr lang="ru-RU" b="1" dirty="0"/>
              <a:t> </a:t>
            </a:r>
            <a:r>
              <a:rPr lang="ru-RU" sz="2000" b="1" dirty="0"/>
              <a:t>программы</a:t>
            </a:r>
            <a:endParaRPr lang="ru-RU" b="1" dirty="0"/>
          </a:p>
        </p:txBody>
      </p:sp>
      <p:pic>
        <p:nvPicPr>
          <p:cNvPr id="6" name="Picture 4" descr="Головно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340768"/>
            <a:ext cx="5199616" cy="4180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905" y="44625"/>
            <a:ext cx="864095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55635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163" y="5013176"/>
            <a:ext cx="2752608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576" y="0"/>
            <a:ext cx="911424" cy="91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MKaypzhan\Downloads\WhatsApp Image 2022-12-19 at 09.39.1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163" y="1256530"/>
            <a:ext cx="2707068" cy="151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User\Downloads\WhatsApp Image 2024-01-30 at 12.10.15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" t="12250" r="43781" b="14922"/>
          <a:stretch/>
        </p:blipFill>
        <p:spPr bwMode="auto">
          <a:xfrm>
            <a:off x="7741163" y="2924944"/>
            <a:ext cx="270706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733783" y="116632"/>
            <a:ext cx="43075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/>
              <a:t>Устаревшие</a:t>
            </a:r>
            <a:r>
              <a:rPr lang="ru-RU" b="1" dirty="0"/>
              <a:t> </a:t>
            </a:r>
            <a:r>
              <a:rPr lang="ru-RU" sz="2000" b="1" dirty="0"/>
              <a:t>учебные</a:t>
            </a:r>
            <a:r>
              <a:rPr lang="ru-RU" b="1" dirty="0"/>
              <a:t> </a:t>
            </a:r>
            <a:r>
              <a:rPr lang="ru-RU" sz="2000" b="1" dirty="0"/>
              <a:t>программы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1344" y="912191"/>
            <a:ext cx="46085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БПЛА — это </a:t>
            </a:r>
            <a:r>
              <a:rPr lang="ru-RU" b="1" dirty="0" err="1"/>
              <a:t>дроны</a:t>
            </a:r>
            <a:r>
              <a:rPr lang="ru-RU" dirty="0"/>
              <a:t>, которые используются для аэрофотосъёмки, мониторинга и анализа больших территорий </a:t>
            </a:r>
            <a:r>
              <a:rPr lang="ru-RU" b="1" dirty="0"/>
              <a:t>без риска для человека и с высокой точностью</a:t>
            </a:r>
            <a:r>
              <a:rPr lang="ru-RU" dirty="0"/>
              <a:t>.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07368" y="2802996"/>
            <a:ext cx="6264696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Задачи которые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выполняет БПЛА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Мониторинг состояния лесов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Пожарная безопасность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Инвентаризация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Охрана природы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3238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879"/>
          <a:stretch/>
        </p:blipFill>
        <p:spPr bwMode="auto">
          <a:xfrm>
            <a:off x="9622866" y="2450426"/>
            <a:ext cx="1984385" cy="105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C:\Documents and Settings\Администратор\Мои документы\Мои рисунки\будни таксатора Берель\IMG_42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9" b="3596"/>
          <a:stretch/>
        </p:blipFill>
        <p:spPr bwMode="auto">
          <a:xfrm>
            <a:off x="9623913" y="3645023"/>
            <a:ext cx="2017183" cy="117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0" t="34714" r="18792" b="3680"/>
          <a:stretch/>
        </p:blipFill>
        <p:spPr>
          <a:xfrm>
            <a:off x="7248129" y="4904372"/>
            <a:ext cx="2260203" cy="1578332"/>
          </a:xfrm>
          <a:prstGeom prst="rect">
            <a:avLst/>
          </a:prstGeom>
        </p:spPr>
      </p:pic>
      <p:pic>
        <p:nvPicPr>
          <p:cNvPr id="27" name="Рисунок 26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27" r="11181" b="6896"/>
          <a:stretch/>
        </p:blipFill>
        <p:spPr bwMode="auto">
          <a:xfrm>
            <a:off x="9623913" y="4904372"/>
            <a:ext cx="1983338" cy="1548964"/>
          </a:xfrm>
          <a:prstGeom prst="rect">
            <a:avLst/>
          </a:prstGeom>
          <a:noFill/>
        </p:spPr>
      </p:pic>
      <p:sp>
        <p:nvSpPr>
          <p:cNvPr id="47" name="Левая фигурная скобка 46"/>
          <p:cNvSpPr/>
          <p:nvPr/>
        </p:nvSpPr>
        <p:spPr>
          <a:xfrm>
            <a:off x="865384" y="1067100"/>
            <a:ext cx="261510" cy="4661358"/>
          </a:xfrm>
          <a:prstGeom prst="leftBrace">
            <a:avLst>
              <a:gd name="adj1" fmla="val 8333"/>
              <a:gd name="adj2" fmla="val 50861"/>
            </a:avLst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26894" y="2610000"/>
            <a:ext cx="3024890" cy="16214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ru-RU" sz="1500" b="1" dirty="0">
                <a:solidFill>
                  <a:srgbClr val="002060"/>
                </a:solidFill>
                <a:latin typeface="Times New Roman KZ" pitchFamily="18" charset="0"/>
                <a:ea typeface="Times New Roman KZ" pitchFamily="18" charset="0"/>
              </a:rPr>
              <a:t>П</a:t>
            </a:r>
            <a:r>
              <a:rPr lang="ru-RU" sz="1500" b="1" u="sng" dirty="0" smtClean="0">
                <a:solidFill>
                  <a:srgbClr val="002060"/>
                </a:solidFill>
                <a:latin typeface="Times New Roman KZ" pitchFamily="18" charset="0"/>
                <a:ea typeface="Times New Roman KZ" pitchFamily="18" charset="0"/>
              </a:rPr>
              <a:t>олевой период</a:t>
            </a:r>
            <a:endParaRPr lang="ru-RU" sz="1500" dirty="0">
              <a:solidFill>
                <a:srgbClr val="002060"/>
              </a:solidFill>
              <a:latin typeface="Times New Roman KZ" pitchFamily="18" charset="0"/>
              <a:ea typeface="Times New Roman KZ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37102" y="548680"/>
            <a:ext cx="3014682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ru-RU" sz="1500" b="1" u="sng" dirty="0" smtClean="0">
                <a:solidFill>
                  <a:srgbClr val="002060"/>
                </a:solidFill>
                <a:latin typeface="Times New Roman KZ" pitchFamily="18" charset="0"/>
                <a:ea typeface="Times New Roman KZ" pitchFamily="18" charset="0"/>
              </a:rPr>
              <a:t>Подготовительный период</a:t>
            </a:r>
            <a:endParaRPr lang="ru-RU" sz="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7102" y="4754898"/>
            <a:ext cx="3014682" cy="133839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ru-RU" sz="1500" b="1" u="sng" dirty="0" smtClean="0">
                <a:solidFill>
                  <a:srgbClr val="002060"/>
                </a:solidFill>
                <a:latin typeface="Times New Roman KZ" pitchFamily="18" charset="0"/>
                <a:ea typeface="Times New Roman KZ" pitchFamily="18" charset="0"/>
              </a:rPr>
              <a:t>Камеральный период</a:t>
            </a:r>
            <a:endParaRPr lang="ru-RU" sz="1500" i="1" dirty="0">
              <a:solidFill>
                <a:srgbClr val="002060"/>
              </a:solidFill>
              <a:latin typeface="Times New Roman KZ" pitchFamily="18" charset="0"/>
              <a:ea typeface="Times New Roman KZ" pitchFamily="18" charset="0"/>
              <a:cs typeface="Calibri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2730" y="317961"/>
            <a:ext cx="386009" cy="59046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solidFill>
                  <a:srgbClr val="006600"/>
                </a:solidFill>
              </a:rPr>
              <a:t>Лесоустройство состоит из трех периодов</a:t>
            </a:r>
          </a:p>
        </p:txBody>
      </p:sp>
      <p:pic>
        <p:nvPicPr>
          <p:cNvPr id="2050" name="Picture 2" descr="C:\Users\MKaypzhan\Downloads\WhatsApp Image 2022-12-14 at 10.40.5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8" y="2450427"/>
            <a:ext cx="2304256" cy="236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Kaypzhan\Downloads\WhatsApp Image 2022-12-14 at 10.40.44.jpe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5" b="9113"/>
          <a:stretch/>
        </p:blipFill>
        <p:spPr bwMode="auto">
          <a:xfrm>
            <a:off x="7258517" y="548680"/>
            <a:ext cx="4359122" cy="184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MKaypzhan\Downloads\логотип_окончательный_вариант-removebg-preview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936" y="44627"/>
            <a:ext cx="950505" cy="79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791743" y="-48508"/>
            <a:ext cx="4450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Недостаток практической подготовки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856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99456" y="1412776"/>
            <a:ext cx="8966448" cy="49148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 Создание опытного участка на территории ГЛФ для обучения студентов. (на примере </a:t>
            </a:r>
            <a:r>
              <a:rPr lang="ru-RU" dirty="0" err="1" smtClean="0"/>
              <a:t>сандыктауа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2. Более углубленное обучение ГИС технологий на примере созданного опытного участка (Создание карт, работа с измерительными приборами замеры данных).</a:t>
            </a:r>
          </a:p>
          <a:p>
            <a:r>
              <a:rPr lang="ru-RU" dirty="0" smtClean="0"/>
              <a:t>3. Внедрение БПЛА (Сьемки, мониторинг, </a:t>
            </a:r>
            <a:r>
              <a:rPr lang="ru-RU" dirty="0" err="1" smtClean="0"/>
              <a:t>ортофотопланы</a:t>
            </a:r>
            <a:r>
              <a:rPr lang="ru-RU" dirty="0" smtClean="0"/>
              <a:t>)</a:t>
            </a:r>
          </a:p>
          <a:p>
            <a:r>
              <a:rPr lang="ru-RU" dirty="0"/>
              <a:t>4. Проведение информационных </a:t>
            </a:r>
            <a:r>
              <a:rPr lang="ru-RU" dirty="0" smtClean="0"/>
              <a:t>компаний</a:t>
            </a:r>
            <a:r>
              <a:rPr lang="ru-RU" dirty="0"/>
              <a:t>: рассказы о важности лесов, ролик и интервью с молодыми специалистами.</a:t>
            </a:r>
          </a:p>
          <a:p>
            <a:r>
              <a:rPr lang="ru-RU" dirty="0" smtClean="0"/>
              <a:t>5.Создание </a:t>
            </a:r>
            <a:r>
              <a:rPr lang="ru-RU" dirty="0" err="1"/>
              <a:t>видеоконтента</a:t>
            </a:r>
            <a:r>
              <a:rPr lang="ru-RU" dirty="0"/>
              <a:t>, блогов, социальных сетей о жизни и работе в лесной сфере.</a:t>
            </a:r>
          </a:p>
          <a:p>
            <a:r>
              <a:rPr lang="ru-RU" dirty="0" smtClean="0"/>
              <a:t>6.Внедрение </a:t>
            </a:r>
            <a:r>
              <a:rPr lang="ru-RU" dirty="0"/>
              <a:t>рубрик «Профессии будущего» в </a:t>
            </a:r>
            <a:r>
              <a:rPr lang="ru-RU" dirty="0" smtClean="0"/>
              <a:t>программу школ и колледжей биологического и </a:t>
            </a:r>
            <a:r>
              <a:rPr lang="ru-RU" smtClean="0"/>
              <a:t>лесного направления </a:t>
            </a:r>
            <a:r>
              <a:rPr lang="ru-RU" dirty="0"/>
              <a:t>и профориентацию.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19736" y="136158"/>
            <a:ext cx="5133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Предложение по решению данных проблем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24620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30408</TotalTime>
  <Words>495</Words>
  <Application>Microsoft Office PowerPoint</Application>
  <PresentationFormat>Широкоэкранный</PresentationFormat>
  <Paragraphs>59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Georgia</vt:lpstr>
      <vt:lpstr>Gulim</vt:lpstr>
      <vt:lpstr>HY그래픽M</vt:lpstr>
      <vt:lpstr>Tahoma</vt:lpstr>
      <vt:lpstr>Times New Roman</vt:lpstr>
      <vt:lpstr>Times New Roman KZ</vt:lpstr>
      <vt:lpstr>Trebuchet MS</vt:lpstr>
      <vt:lpstr>Verdana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Председателя  Комитета лесного и охотничьего хозяйства</dc:title>
  <dc:creator>Устемиров Кайрат Жангабылович</dc:creator>
  <cp:lastModifiedBy>Hewlett-Packard Company</cp:lastModifiedBy>
  <cp:revision>1489</cp:revision>
  <cp:lastPrinted>2023-01-05T03:06:09Z</cp:lastPrinted>
  <dcterms:created xsi:type="dcterms:W3CDTF">2004-02-19T06:39:35Z</dcterms:created>
  <dcterms:modified xsi:type="dcterms:W3CDTF">2025-04-25T08:16:50Z</dcterms:modified>
</cp:coreProperties>
</file>