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5" r:id="rId2"/>
    <p:sldId id="259" r:id="rId3"/>
    <p:sldId id="260" r:id="rId4"/>
    <p:sldId id="261" r:id="rId5"/>
    <p:sldId id="262" r:id="rId6"/>
    <p:sldId id="263" r:id="rId7"/>
    <p:sldId id="264" r:id="rId8"/>
    <p:sldId id="265" r:id="rId9"/>
    <p:sldId id="266" r:id="rId10"/>
    <p:sldId id="256" r:id="rId11"/>
    <p:sldId id="268" r:id="rId12"/>
    <p:sldId id="269" r:id="rId13"/>
    <p:sldId id="270" r:id="rId14"/>
    <p:sldId id="271" r:id="rId15"/>
    <p:sldId id="274"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0" d="100"/>
          <a:sy n="60" d="100"/>
        </p:scale>
        <p:origin x="-158" y="-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25.04.2025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25.04.2025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25.04.2025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25.04.2025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25.04.2025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25.04.2025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25.04.2025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25.04.2025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25.04.2025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25.04.2025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25.04.2025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25.04.2025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1988840"/>
            <a:ext cx="8496944" cy="2520280"/>
          </a:xfrm>
        </p:spPr>
        <p:txBody>
          <a:bodyPr>
            <a:normAutofit fontScale="40000" lnSpcReduction="20000"/>
          </a:bodyPr>
          <a:lstStyle/>
          <a:p>
            <a:r>
              <a:rPr lang="ru-RU" sz="5900" b="1" dirty="0">
                <a:solidFill>
                  <a:schemeClr val="tx1"/>
                </a:solidFill>
                <a:latin typeface="Times New Roman" panose="02020603050405020304" pitchFamily="18" charset="0"/>
                <a:cs typeface="Times New Roman" panose="02020603050405020304" pitchFamily="18" charset="0"/>
              </a:rPr>
              <a:t>Тема: «Преимущественные стороны и проблемы подготовки кадров ГОП Растениеводство» </a:t>
            </a:r>
            <a:endParaRPr lang="ru-RU" sz="5900" dirty="0">
              <a:solidFill>
                <a:schemeClr val="tx1"/>
              </a:solidFill>
              <a:latin typeface="Times New Roman" panose="02020603050405020304" pitchFamily="18" charset="0"/>
              <a:cs typeface="Times New Roman" panose="02020603050405020304" pitchFamily="18" charset="0"/>
            </a:endParaRPr>
          </a:p>
          <a:p>
            <a:endParaRPr lang="ru-RU" b="1" dirty="0" smtClean="0">
              <a:solidFill>
                <a:schemeClr val="tx1"/>
              </a:solidFill>
              <a:latin typeface="Times New Roman" panose="02020603050405020304" pitchFamily="18" charset="0"/>
              <a:cs typeface="Times New Roman" panose="02020603050405020304" pitchFamily="18" charset="0"/>
            </a:endParaRPr>
          </a:p>
          <a:p>
            <a:endParaRPr lang="ru-RU" b="1" dirty="0" smtClean="0">
              <a:solidFill>
                <a:schemeClr val="tx1"/>
              </a:solidFill>
              <a:latin typeface="Times New Roman" panose="02020603050405020304" pitchFamily="18" charset="0"/>
              <a:cs typeface="Times New Roman" panose="02020603050405020304" pitchFamily="18" charset="0"/>
            </a:endParaRPr>
          </a:p>
          <a:p>
            <a:endParaRPr lang="ru-RU" b="1" dirty="0">
              <a:solidFill>
                <a:schemeClr val="tx1"/>
              </a:solidFill>
              <a:latin typeface="Times New Roman" panose="02020603050405020304" pitchFamily="18" charset="0"/>
              <a:cs typeface="Times New Roman" panose="02020603050405020304" pitchFamily="18" charset="0"/>
            </a:endParaRPr>
          </a:p>
          <a:p>
            <a:r>
              <a:rPr lang="ru-RU" sz="4500" b="1" dirty="0" err="1" smtClean="0">
                <a:solidFill>
                  <a:schemeClr val="tx1"/>
                </a:solidFill>
                <a:latin typeface="Times New Roman" panose="02020603050405020304" pitchFamily="18" charset="0"/>
                <a:cs typeface="Times New Roman" panose="02020603050405020304" pitchFamily="18" charset="0"/>
              </a:rPr>
              <a:t>Калиева</a:t>
            </a:r>
            <a:r>
              <a:rPr lang="ru-RU" sz="4500" b="1" dirty="0" smtClean="0">
                <a:solidFill>
                  <a:schemeClr val="tx1"/>
                </a:solidFill>
                <a:latin typeface="Times New Roman" panose="02020603050405020304" pitchFamily="18" charset="0"/>
                <a:cs typeface="Times New Roman" panose="02020603050405020304" pitchFamily="18" charset="0"/>
              </a:rPr>
              <a:t> </a:t>
            </a:r>
            <a:r>
              <a:rPr lang="ru-RU" sz="4500" b="1" dirty="0" err="1">
                <a:solidFill>
                  <a:schemeClr val="tx1"/>
                </a:solidFill>
                <a:latin typeface="Times New Roman" panose="02020603050405020304" pitchFamily="18" charset="0"/>
                <a:cs typeface="Times New Roman" panose="02020603050405020304" pitchFamily="18" charset="0"/>
              </a:rPr>
              <a:t>Лайла</a:t>
            </a:r>
            <a:r>
              <a:rPr lang="ru-RU" sz="4500" b="1" dirty="0">
                <a:solidFill>
                  <a:schemeClr val="tx1"/>
                </a:solidFill>
                <a:latin typeface="Times New Roman" panose="02020603050405020304" pitchFamily="18" charset="0"/>
                <a:cs typeface="Times New Roman" panose="02020603050405020304" pitchFamily="18" charset="0"/>
              </a:rPr>
              <a:t> </a:t>
            </a:r>
            <a:r>
              <a:rPr lang="ru-RU" sz="4500" b="1" dirty="0" err="1">
                <a:solidFill>
                  <a:schemeClr val="tx1"/>
                </a:solidFill>
                <a:latin typeface="Times New Roman" panose="02020603050405020304" pitchFamily="18" charset="0"/>
                <a:cs typeface="Times New Roman" panose="02020603050405020304" pitchFamily="18" charset="0"/>
              </a:rPr>
              <a:t>Темирбековна</a:t>
            </a:r>
            <a:r>
              <a:rPr lang="ru-RU" sz="4500" b="1" dirty="0">
                <a:solidFill>
                  <a:schemeClr val="tx1"/>
                </a:solidFill>
                <a:latin typeface="Times New Roman" panose="02020603050405020304" pitchFamily="18" charset="0"/>
                <a:cs typeface="Times New Roman" panose="02020603050405020304" pitchFamily="18" charset="0"/>
              </a:rPr>
              <a:t>,</a:t>
            </a:r>
            <a:r>
              <a:rPr lang="ru-RU" sz="4500" dirty="0">
                <a:solidFill>
                  <a:schemeClr val="tx1"/>
                </a:solidFill>
                <a:latin typeface="Times New Roman" panose="02020603050405020304" pitchFamily="18" charset="0"/>
                <a:cs typeface="Times New Roman" panose="02020603050405020304" pitchFamily="18" charset="0"/>
              </a:rPr>
              <a:t> </a:t>
            </a:r>
          </a:p>
          <a:p>
            <a:r>
              <a:rPr lang="ru-RU" sz="4500" dirty="0" err="1">
                <a:solidFill>
                  <a:schemeClr val="tx1"/>
                </a:solidFill>
                <a:latin typeface="Times New Roman" panose="02020603050405020304" pitchFamily="18" charset="0"/>
                <a:cs typeface="Times New Roman" panose="02020603050405020304" pitchFamily="18" charset="0"/>
              </a:rPr>
              <a:t>PhD</a:t>
            </a:r>
            <a:r>
              <a:rPr lang="ru-RU" sz="4500" dirty="0">
                <a:solidFill>
                  <a:schemeClr val="tx1"/>
                </a:solidFill>
                <a:latin typeface="Times New Roman" panose="02020603050405020304" pitchFamily="18" charset="0"/>
                <a:cs typeface="Times New Roman" panose="02020603050405020304" pitchFamily="18" charset="0"/>
              </a:rPr>
              <a:t>, </a:t>
            </a:r>
            <a:r>
              <a:rPr lang="ru-RU" sz="4500" dirty="0" err="1" smtClean="0">
                <a:solidFill>
                  <a:schemeClr val="tx1"/>
                </a:solidFill>
                <a:latin typeface="Times New Roman" panose="02020603050405020304" pitchFamily="18" charset="0"/>
                <a:cs typeface="Times New Roman" panose="02020603050405020304" pitchFamily="18" charset="0"/>
              </a:rPr>
              <a:t>и.о</a:t>
            </a:r>
            <a:r>
              <a:rPr lang="ru-RU" sz="4500" dirty="0" smtClean="0">
                <a:solidFill>
                  <a:schemeClr val="tx1"/>
                </a:solidFill>
                <a:latin typeface="Times New Roman" panose="02020603050405020304" pitchFamily="18" charset="0"/>
                <a:cs typeface="Times New Roman" panose="02020603050405020304" pitchFamily="18" charset="0"/>
              </a:rPr>
              <a:t>. доцента института «Ветеринарии и </a:t>
            </a:r>
            <a:r>
              <a:rPr lang="ru-RU" sz="4500" dirty="0" err="1" smtClean="0">
                <a:solidFill>
                  <a:schemeClr val="tx1"/>
                </a:solidFill>
                <a:latin typeface="Times New Roman" panose="02020603050405020304" pitchFamily="18" charset="0"/>
                <a:cs typeface="Times New Roman" panose="02020603050405020304" pitchFamily="18" charset="0"/>
              </a:rPr>
              <a:t>агротехнологии</a:t>
            </a:r>
            <a:r>
              <a:rPr lang="ru-RU" sz="4500" dirty="0" smtClean="0">
                <a:solidFill>
                  <a:schemeClr val="tx1"/>
                </a:solidFill>
                <a:latin typeface="Times New Roman" panose="02020603050405020304" pitchFamily="18" charset="0"/>
                <a:cs typeface="Times New Roman" panose="02020603050405020304" pitchFamily="18" charset="0"/>
              </a:rPr>
              <a:t>» НАО </a:t>
            </a:r>
            <a:r>
              <a:rPr lang="ru-RU" sz="4500" dirty="0">
                <a:solidFill>
                  <a:schemeClr val="tx1"/>
                </a:solidFill>
                <a:latin typeface="Times New Roman" panose="02020603050405020304" pitchFamily="18" charset="0"/>
                <a:cs typeface="Times New Roman" panose="02020603050405020304" pitchFamily="18" charset="0"/>
              </a:rPr>
              <a:t>Западно-Казахстанский аграрно-технический университет имени </a:t>
            </a:r>
            <a:r>
              <a:rPr lang="ru-RU" sz="4500" dirty="0" err="1">
                <a:solidFill>
                  <a:schemeClr val="tx1"/>
                </a:solidFill>
                <a:latin typeface="Times New Roman" panose="02020603050405020304" pitchFamily="18" charset="0"/>
                <a:cs typeface="Times New Roman" panose="02020603050405020304" pitchFamily="18" charset="0"/>
              </a:rPr>
              <a:t>Жангир</a:t>
            </a:r>
            <a:r>
              <a:rPr lang="ru-RU" sz="4500" dirty="0">
                <a:solidFill>
                  <a:schemeClr val="tx1"/>
                </a:solidFill>
                <a:latin typeface="Times New Roman" panose="02020603050405020304" pitchFamily="18" charset="0"/>
                <a:cs typeface="Times New Roman" panose="02020603050405020304" pitchFamily="18" charset="0"/>
              </a:rPr>
              <a:t> хана</a:t>
            </a:r>
          </a:p>
          <a:p>
            <a:endParaRPr lang="ru-RU" dirty="0">
              <a:solidFill>
                <a:schemeClr val="tx1"/>
              </a:solidFill>
              <a:latin typeface="Times New Roman" panose="02020603050405020304" pitchFamily="18" charset="0"/>
              <a:cs typeface="Times New Roman" panose="02020603050405020304" pitchFamily="18" charset="0"/>
            </a:endParaRPr>
          </a:p>
          <a:p>
            <a:r>
              <a:rPr lang="ru-RU" dirty="0" smtClean="0">
                <a:solidFill>
                  <a:schemeClr val="tx1"/>
                </a:solidFill>
                <a:latin typeface="Times New Roman" panose="02020603050405020304" pitchFamily="18" charset="0"/>
                <a:cs typeface="Times New Roman" panose="02020603050405020304" pitchFamily="18" charset="0"/>
              </a:rPr>
              <a:t>, </a:t>
            </a: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18082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23845"/>
            <a:ext cx="8640960" cy="6617196"/>
          </a:xfrm>
          <a:prstGeom prst="rect">
            <a:avLst/>
          </a:prstGeom>
        </p:spPr>
        <p:txBody>
          <a:bodyPr wrap="square">
            <a:spAutoFit/>
          </a:bodyPr>
          <a:lstStyle/>
          <a:p>
            <a:pPr algn="ctr"/>
            <a:r>
              <a:rPr lang="ru-RU" sz="1600" b="1" dirty="0" smtClean="0">
                <a:latin typeface="Times New Roman" panose="02020603050405020304" pitchFamily="18" charset="0"/>
                <a:cs typeface="Times New Roman" panose="02020603050405020304" pitchFamily="18" charset="0"/>
              </a:rPr>
              <a:t>СПЕЦИАЛИСТ ПО РАСТЕНИЕВОДСТВУ</a:t>
            </a:r>
          </a:p>
          <a:p>
            <a:pPr algn="ctr"/>
            <a:r>
              <a:rPr lang="ru-RU" sz="2000" b="1" dirty="0">
                <a:latin typeface="Times New Roman" panose="02020603050405020304" pitchFamily="18" charset="0"/>
                <a:cs typeface="Times New Roman" panose="02020603050405020304" pitchFamily="18" charset="0"/>
              </a:rPr>
              <a:t>Должен </a:t>
            </a:r>
            <a:r>
              <a:rPr lang="ru-RU" sz="2000" b="1" dirty="0" smtClean="0">
                <a:latin typeface="Times New Roman" panose="02020603050405020304" pitchFamily="18" charset="0"/>
                <a:cs typeface="Times New Roman" panose="02020603050405020304" pitchFamily="18" charset="0"/>
              </a:rPr>
              <a:t>уметь</a:t>
            </a:r>
            <a:endParaRPr lang="ru-RU" sz="1600" b="1" dirty="0" smtClean="0">
              <a:latin typeface="Times New Roman" panose="02020603050405020304" pitchFamily="18" charset="0"/>
              <a:cs typeface="Times New Roman" panose="02020603050405020304" pitchFamily="18" charset="0"/>
            </a:endParaRPr>
          </a:p>
          <a:p>
            <a:pPr algn="just"/>
            <a:r>
              <a:rPr lang="ru-RU" sz="1600" dirty="0" smtClean="0">
                <a:latin typeface="Times New Roman" panose="02020603050405020304" pitchFamily="18" charset="0"/>
                <a:cs typeface="Times New Roman" panose="02020603050405020304" pitchFamily="18" charset="0"/>
              </a:rPr>
              <a:t>Готовить </a:t>
            </a:r>
            <a:r>
              <a:rPr lang="ru-RU" sz="1600" dirty="0">
                <a:latin typeface="Times New Roman" panose="02020603050405020304" pitchFamily="18" charset="0"/>
                <a:cs typeface="Times New Roman" panose="02020603050405020304" pitchFamily="18" charset="0"/>
              </a:rPr>
              <a:t>почву для посева и посадки, </a:t>
            </a:r>
            <a:r>
              <a:rPr lang="ru-RU" sz="1600" dirty="0" smtClean="0">
                <a:latin typeface="Times New Roman" panose="02020603050405020304" pitchFamily="18" charset="0"/>
                <a:cs typeface="Times New Roman" panose="02020603050405020304" pitchFamily="18" charset="0"/>
              </a:rPr>
              <a:t>вносить </a:t>
            </a:r>
            <a:r>
              <a:rPr lang="ru-RU" sz="1600" dirty="0">
                <a:latin typeface="Times New Roman" panose="02020603050405020304" pitchFamily="18" charset="0"/>
                <a:cs typeface="Times New Roman" panose="02020603050405020304" pitchFamily="18" charset="0"/>
              </a:rPr>
              <a:t>удобрения, </a:t>
            </a:r>
            <a:r>
              <a:rPr lang="ru-RU" sz="1600" dirty="0" smtClean="0">
                <a:latin typeface="Times New Roman" panose="02020603050405020304" pitchFamily="18" charset="0"/>
                <a:cs typeface="Times New Roman" panose="02020603050405020304" pitchFamily="18" charset="0"/>
              </a:rPr>
              <a:t>подготавливать </a:t>
            </a:r>
            <a:r>
              <a:rPr lang="ru-RU" sz="1600" dirty="0">
                <a:latin typeface="Times New Roman" panose="02020603050405020304" pitchFamily="18" charset="0"/>
                <a:cs typeface="Times New Roman" panose="02020603050405020304" pitchFamily="18" charset="0"/>
              </a:rPr>
              <a:t>семена, </a:t>
            </a:r>
            <a:r>
              <a:rPr lang="ru-RU" sz="1600" dirty="0" smtClean="0">
                <a:latin typeface="Times New Roman" panose="02020603050405020304" pitchFamily="18" charset="0"/>
                <a:cs typeface="Times New Roman" panose="02020603050405020304" pitchFamily="18" charset="0"/>
              </a:rPr>
              <a:t>проводить </a:t>
            </a:r>
            <a:r>
              <a:rPr lang="ru-RU" sz="1600" dirty="0">
                <a:latin typeface="Times New Roman" panose="02020603050405020304" pitchFamily="18" charset="0"/>
                <a:cs typeface="Times New Roman" panose="02020603050405020304" pitchFamily="18" charset="0"/>
              </a:rPr>
              <a:t>мероприятия по защите растений от вредителей и болезней, </a:t>
            </a:r>
            <a:r>
              <a:rPr lang="ru-RU" sz="1600" dirty="0" smtClean="0">
                <a:latin typeface="Times New Roman" panose="02020603050405020304" pitchFamily="18" charset="0"/>
                <a:cs typeface="Times New Roman" panose="02020603050405020304" pitchFamily="18" charset="0"/>
              </a:rPr>
              <a:t>внедрять </a:t>
            </a:r>
            <a:r>
              <a:rPr lang="ru-RU" sz="1600" dirty="0">
                <a:latin typeface="Times New Roman" panose="02020603050405020304" pitchFamily="18" charset="0"/>
                <a:cs typeface="Times New Roman" panose="02020603050405020304" pitchFamily="18" charset="0"/>
              </a:rPr>
              <a:t>новые способы выращивания с/х культур, </a:t>
            </a:r>
            <a:r>
              <a:rPr lang="ru-RU" sz="1600" dirty="0" smtClean="0">
                <a:latin typeface="Times New Roman" panose="02020603050405020304" pitchFamily="18" charset="0"/>
                <a:cs typeface="Times New Roman" panose="02020603050405020304" pitchFamily="18" charset="0"/>
              </a:rPr>
              <a:t>организовывать </a:t>
            </a:r>
            <a:r>
              <a:rPr lang="ru-RU" sz="1600" dirty="0">
                <a:latin typeface="Times New Roman" panose="02020603050405020304" pitchFamily="18" charset="0"/>
                <a:cs typeface="Times New Roman" panose="02020603050405020304" pitchFamily="18" charset="0"/>
              </a:rPr>
              <a:t>уход за </a:t>
            </a:r>
            <a:r>
              <a:rPr lang="ru-RU" sz="1600" dirty="0" smtClean="0">
                <a:latin typeface="Times New Roman" panose="02020603050405020304" pitchFamily="18" charset="0"/>
                <a:cs typeface="Times New Roman" panose="02020603050405020304" pitchFamily="18" charset="0"/>
              </a:rPr>
              <a:t>растениями</a:t>
            </a:r>
          </a:p>
          <a:p>
            <a:pPr algn="ctr"/>
            <a:r>
              <a:rPr lang="ru-RU" sz="2000" b="1" dirty="0" smtClean="0">
                <a:latin typeface="Times New Roman" panose="02020603050405020304" pitchFamily="18" charset="0"/>
                <a:cs typeface="Times New Roman" panose="02020603050405020304" pitchFamily="18" charset="0"/>
              </a:rPr>
              <a:t>Должен знать</a:t>
            </a:r>
            <a:endParaRPr lang="ru-RU" sz="1600" b="1" dirty="0" smtClean="0">
              <a:latin typeface="Times New Roman" panose="02020603050405020304" pitchFamily="18" charset="0"/>
              <a:cs typeface="Times New Roman" panose="02020603050405020304" pitchFamily="18" charset="0"/>
            </a:endParaRPr>
          </a:p>
          <a:p>
            <a:pPr algn="just"/>
            <a:r>
              <a:rPr lang="ru-RU" sz="1600" dirty="0" smtClean="0">
                <a:latin typeface="Times New Roman" panose="02020603050405020304" pitchFamily="18" charset="0"/>
                <a:cs typeface="Times New Roman" panose="02020603050405020304" pitchFamily="18" charset="0"/>
              </a:rPr>
              <a:t>Агротехнику </a:t>
            </a:r>
            <a:r>
              <a:rPr lang="ru-RU" sz="1600" dirty="0">
                <a:latin typeface="Times New Roman" panose="02020603050405020304" pitchFamily="18" charset="0"/>
                <a:cs typeface="Times New Roman" panose="02020603050405020304" pitchFamily="18" charset="0"/>
              </a:rPr>
              <a:t>с/х культур, болезни и вредителей растений, методы борьбы с ними, основы селекции, способы и методы организации уборочных работ, технологию хранения и переработки </a:t>
            </a:r>
            <a:r>
              <a:rPr lang="ru-RU" sz="1600" dirty="0" smtClean="0">
                <a:latin typeface="Times New Roman" panose="02020603050405020304" pitchFamily="18" charset="0"/>
                <a:cs typeface="Times New Roman" panose="02020603050405020304" pitchFamily="18" charset="0"/>
              </a:rPr>
              <a:t>урожая</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endParaRPr lang="ru-RU" sz="1600" dirty="0" smtClean="0">
              <a:latin typeface="Times New Roman" panose="02020603050405020304" pitchFamily="18" charset="0"/>
              <a:cs typeface="Times New Roman" panose="02020603050405020304" pitchFamily="18" charset="0"/>
            </a:endParaRPr>
          </a:p>
          <a:p>
            <a:pPr algn="ctr"/>
            <a:r>
              <a:rPr lang="ru-RU" sz="1600" b="1" dirty="0" smtClean="0">
                <a:latin typeface="Times New Roman" panose="02020603050405020304" pitchFamily="18" charset="0"/>
                <a:cs typeface="Times New Roman" panose="02020603050405020304" pitchFamily="18" charset="0"/>
              </a:rPr>
              <a:t>ПРОФЕССИОНАЛЬНО ВАЖНЫЕ КАЧЕСТВА</a:t>
            </a: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физическая выносливость;</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наблюдательность;</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развитый глазомер;</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ответственность;</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терпеливость</a:t>
            </a:r>
            <a:r>
              <a:rPr lang="ru-RU" sz="1600" dirty="0" smtClean="0">
                <a:latin typeface="Times New Roman" panose="02020603050405020304" pitchFamily="18" charset="0"/>
                <a:cs typeface="Times New Roman" panose="02020603050405020304" pitchFamily="18" charset="0"/>
              </a:rPr>
              <a:t>.</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b="1" dirty="0" smtClean="0">
                <a:latin typeface="Times New Roman" panose="02020603050405020304" pitchFamily="18" charset="0"/>
                <a:cs typeface="Times New Roman" panose="02020603050405020304" pitchFamily="18" charset="0"/>
              </a:rPr>
              <a:t>МЕДИЦИНСКИЕ ПРОТИВОПОКАЗАНИЯ</a:t>
            </a:r>
            <a:r>
              <a:rPr lang="ru-RU" sz="1600" b="1" dirty="0">
                <a:latin typeface="Times New Roman" panose="02020603050405020304" pitchFamily="18" charset="0"/>
                <a:cs typeface="Times New Roman" panose="02020603050405020304" pitchFamily="18" charset="0"/>
              </a:rPr>
              <a:t/>
            </a:r>
            <a:br>
              <a:rPr lang="ru-RU" sz="1600" b="1"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заболевания костно-мышечной и сердечно-сосудистой систем; </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кожные и аллергические заболевания.</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b="1" dirty="0" smtClean="0">
                <a:latin typeface="Times New Roman" panose="02020603050405020304" pitchFamily="18" charset="0"/>
                <a:cs typeface="Times New Roman" panose="02020603050405020304" pitchFamily="18" charset="0"/>
              </a:rPr>
              <a:t>ПУТИ ПОЛУЧЕНИЯ ПРОФЕССИИ</a:t>
            </a:r>
            <a:br>
              <a:rPr lang="ru-RU" sz="1600" b="1" dirty="0" smtClean="0">
                <a:latin typeface="Times New Roman" panose="02020603050405020304" pitchFamily="18" charset="0"/>
                <a:cs typeface="Times New Roman" panose="02020603050405020304" pitchFamily="18" charset="0"/>
              </a:rPr>
            </a:br>
            <a:r>
              <a:rPr lang="ru-RU" sz="1600" b="1" dirty="0" smtClean="0">
                <a:latin typeface="Times New Roman" panose="02020603050405020304" pitchFamily="18" charset="0"/>
                <a:cs typeface="Times New Roman" panose="02020603050405020304" pitchFamily="18" charset="0"/>
              </a:rPr>
              <a:t>С</a:t>
            </a:r>
            <a:r>
              <a:rPr lang="ru-RU" sz="1600" dirty="0" smtClean="0">
                <a:latin typeface="Times New Roman" panose="02020603050405020304" pitchFamily="18" charset="0"/>
                <a:cs typeface="Times New Roman" panose="02020603050405020304" pitchFamily="18" charset="0"/>
              </a:rPr>
              <a:t>реднее </a:t>
            </a:r>
            <a:r>
              <a:rPr lang="ru-RU" sz="1600" dirty="0">
                <a:latin typeface="Times New Roman" panose="02020603050405020304" pitchFamily="18" charset="0"/>
                <a:cs typeface="Times New Roman" panose="02020603050405020304" pitchFamily="18" charset="0"/>
              </a:rPr>
              <a:t>профессиональное </a:t>
            </a:r>
            <a:r>
              <a:rPr lang="ru-RU" sz="1600" dirty="0" smtClean="0">
                <a:latin typeface="Times New Roman" panose="02020603050405020304" pitchFamily="18" charset="0"/>
                <a:cs typeface="Times New Roman" panose="02020603050405020304" pitchFamily="18" charset="0"/>
              </a:rPr>
              <a:t>образование.</a:t>
            </a:r>
          </a:p>
          <a:p>
            <a:pPr algn="ctr"/>
            <a:r>
              <a:rPr lang="ru-RU" sz="1600" dirty="0" smtClean="0">
                <a:latin typeface="Times New Roman" panose="02020603050405020304" pitchFamily="18" charset="0"/>
                <a:cs typeface="Times New Roman" panose="02020603050405020304" pitchFamily="18" charset="0"/>
              </a:rPr>
              <a:t>Высшее профессиональное образование.</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b="1" dirty="0" smtClean="0">
                <a:latin typeface="Times New Roman" panose="02020603050405020304" pitchFamily="18" charset="0"/>
                <a:cs typeface="Times New Roman" panose="02020603050405020304" pitchFamily="18" charset="0"/>
              </a:rPr>
              <a:t>РОДСТВЕННЫЕ ПРОФЕССИИ</a:t>
            </a:r>
            <a:br>
              <a:rPr lang="ru-RU" sz="1600" b="1" dirty="0" smtClean="0">
                <a:latin typeface="Times New Roman" panose="02020603050405020304" pitchFamily="18" charset="0"/>
                <a:cs typeface="Times New Roman" panose="02020603050405020304" pitchFamily="18" charset="0"/>
              </a:rPr>
            </a:br>
            <a:r>
              <a:rPr lang="ru-RU" sz="1600" dirty="0" smtClean="0">
                <a:latin typeface="Times New Roman" panose="02020603050405020304" pitchFamily="18" charset="0"/>
                <a:cs typeface="Times New Roman" panose="02020603050405020304" pitchFamily="18" charset="0"/>
              </a:rPr>
              <a:t>Цветоводство, садовничество, декоратор</a:t>
            </a:r>
            <a:r>
              <a:rPr lang="ru-RU" sz="1600" dirty="0">
                <a:latin typeface="Times New Roman" panose="02020603050405020304" pitchFamily="18" charset="0"/>
                <a:cs typeface="Times New Roman" panose="02020603050405020304" pitchFamily="18" charset="0"/>
              </a:rPr>
              <a:t> </a:t>
            </a:r>
            <a:r>
              <a:rPr lang="ru-RU" sz="1600" dirty="0" smtClean="0">
                <a:latin typeface="Times New Roman" panose="02020603050405020304" pitchFamily="18" charset="0"/>
                <a:cs typeface="Times New Roman" panose="02020603050405020304" pitchFamily="18" charset="0"/>
              </a:rPr>
              <a:t>или ландшафтный </a:t>
            </a:r>
            <a:r>
              <a:rPr lang="ru-RU" sz="1600" dirty="0">
                <a:latin typeface="Times New Roman" panose="02020603050405020304" pitchFamily="18" charset="0"/>
                <a:cs typeface="Times New Roman" panose="02020603050405020304" pitchFamily="18" charset="0"/>
              </a:rPr>
              <a:t>дизайнер, специалист по озеленению </a:t>
            </a:r>
            <a:r>
              <a:rPr lang="ru-RU" sz="1600" dirty="0" smtClean="0">
                <a:latin typeface="Times New Roman" panose="02020603050405020304" pitchFamily="18" charset="0"/>
                <a:cs typeface="Times New Roman" panose="02020603050405020304" pitchFamily="18" charset="0"/>
              </a:rPr>
              <a:t>территории и др.</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5845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4684" y="188640"/>
            <a:ext cx="8640960" cy="6524863"/>
          </a:xfrm>
          <a:prstGeom prst="rect">
            <a:avLst/>
          </a:prstGeom>
        </p:spPr>
        <p:txBody>
          <a:bodyPr wrap="square">
            <a:spAutoFit/>
          </a:bodyPr>
          <a:lstStyle/>
          <a:p>
            <a:r>
              <a:rPr lang="ru-RU" sz="2200" b="1" dirty="0" smtClean="0">
                <a:latin typeface="Times New Roman" panose="02020603050405020304" pitchFamily="18" charset="0"/>
                <a:cs typeface="Times New Roman" panose="02020603050405020304" pitchFamily="18" charset="0"/>
              </a:rPr>
              <a:t>Основная </a:t>
            </a:r>
            <a:r>
              <a:rPr lang="ru-RU" sz="2200" b="1" dirty="0">
                <a:latin typeface="Times New Roman" panose="02020603050405020304" pitchFamily="18" charset="0"/>
                <a:cs typeface="Times New Roman" panose="02020603050405020304" pitchFamily="18" charset="0"/>
              </a:rPr>
              <a:t>деятельность</a:t>
            </a:r>
            <a:r>
              <a:rPr lang="ru-RU" sz="2200" dirty="0">
                <a:latin typeface="Times New Roman" panose="02020603050405020304" pitchFamily="18" charset="0"/>
                <a:cs typeface="Times New Roman" panose="02020603050405020304" pitchFamily="18" charset="0"/>
              </a:rPr>
              <a:t> </a:t>
            </a:r>
            <a:r>
              <a:rPr lang="ru-RU" sz="2200" dirty="0" smtClean="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растениеводства связана с выполнением работ по выращиванию и уходу за растениями.</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К </a:t>
            </a:r>
            <a:r>
              <a:rPr lang="ru-RU" sz="2200" b="1" dirty="0">
                <a:latin typeface="Times New Roman" panose="02020603050405020304" pitchFamily="18" charset="0"/>
                <a:cs typeface="Times New Roman" panose="02020603050405020304" pitchFamily="18" charset="0"/>
              </a:rPr>
              <a:t>основным </a:t>
            </a:r>
            <a:r>
              <a:rPr lang="ru-RU" sz="2200" b="1" dirty="0" smtClean="0">
                <a:latin typeface="Times New Roman" panose="02020603050405020304" pitchFamily="18" charset="0"/>
                <a:cs typeface="Times New Roman" panose="02020603050405020304" pitchFamily="18" charset="0"/>
              </a:rPr>
              <a:t>обязанностям</a:t>
            </a:r>
            <a:r>
              <a:rPr lang="ru-RU" sz="2200" b="1" dirty="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относятся:</a:t>
            </a:r>
            <a:br>
              <a:rPr lang="ru-RU" sz="2200" dirty="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 выполнение </a:t>
            </a:r>
            <a:r>
              <a:rPr lang="ru-RU" sz="2200" dirty="0">
                <a:latin typeface="Times New Roman" panose="02020603050405020304" pitchFamily="18" charset="0"/>
                <a:cs typeface="Times New Roman" panose="02020603050405020304" pitchFamily="18" charset="0"/>
              </a:rPr>
              <a:t>работ по обработке почвы и внесению в нее удобрений;</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выполнение работ по производству семян сельскохозяйственных культур;</a:t>
            </a:r>
            <a:br>
              <a:rPr lang="ru-RU" sz="2200" dirty="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 выполнение </a:t>
            </a:r>
            <a:r>
              <a:rPr lang="ru-RU" sz="2200" dirty="0">
                <a:latin typeface="Times New Roman" panose="02020603050405020304" pitchFamily="18" charset="0"/>
                <a:cs typeface="Times New Roman" panose="02020603050405020304" pitchFamily="18" charset="0"/>
              </a:rPr>
              <a:t>работ по производству рассады и посадочного материала;</a:t>
            </a:r>
            <a:br>
              <a:rPr lang="ru-RU" sz="2200" dirty="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 подготовка </a:t>
            </a:r>
            <a:r>
              <a:rPr lang="ru-RU" sz="2200" dirty="0">
                <a:latin typeface="Times New Roman" panose="02020603050405020304" pitchFamily="18" charset="0"/>
                <a:cs typeface="Times New Roman" panose="02020603050405020304" pitchFamily="18" charset="0"/>
              </a:rPr>
              <a:t>семян и посадочного материала к посеву, посадке и реализации;</a:t>
            </a:r>
            <a:br>
              <a:rPr lang="ru-RU" sz="2200" dirty="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 посев</a:t>
            </a:r>
            <a:r>
              <a:rPr lang="ru-RU" sz="2200" dirty="0">
                <a:latin typeface="Times New Roman" panose="02020603050405020304" pitchFamily="18" charset="0"/>
                <a:cs typeface="Times New Roman" panose="02020603050405020304" pitchFamily="18" charset="0"/>
              </a:rPr>
              <a:t>, посадка сельскохозяйственных культур;</a:t>
            </a:r>
            <a:br>
              <a:rPr lang="ru-RU" sz="2200" dirty="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 выполнение </a:t>
            </a:r>
            <a:r>
              <a:rPr lang="ru-RU" sz="2200" dirty="0">
                <a:latin typeface="Times New Roman" panose="02020603050405020304" pitchFamily="18" charset="0"/>
                <a:cs typeface="Times New Roman" panose="02020603050405020304" pitchFamily="18" charset="0"/>
              </a:rPr>
              <a:t>работ по уходу за посевами и </a:t>
            </a:r>
            <a:r>
              <a:rPr lang="ru-RU" sz="2200" dirty="0" smtClean="0">
                <a:latin typeface="Times New Roman" panose="02020603050405020304" pitchFamily="18" charset="0"/>
                <a:cs typeface="Times New Roman" panose="02020603050405020304" pitchFamily="18" charset="0"/>
              </a:rPr>
              <a:t>посадками сельскохозяйственных </a:t>
            </a:r>
            <a:r>
              <a:rPr lang="ru-RU" sz="2200" dirty="0">
                <a:latin typeface="Times New Roman" panose="02020603050405020304" pitchFamily="18" charset="0"/>
                <a:cs typeface="Times New Roman" panose="02020603050405020304" pitchFamily="18" charset="0"/>
              </a:rPr>
              <a:t>культур;</a:t>
            </a:r>
            <a:br>
              <a:rPr lang="ru-RU" sz="2200" dirty="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 проведение </a:t>
            </a:r>
            <a:r>
              <a:rPr lang="ru-RU" sz="2200" dirty="0">
                <a:latin typeface="Times New Roman" panose="02020603050405020304" pitchFamily="18" charset="0"/>
                <a:cs typeface="Times New Roman" panose="02020603050405020304" pitchFamily="18" charset="0"/>
              </a:rPr>
              <a:t>мероприятий по защите растений </a:t>
            </a:r>
            <a:r>
              <a:rPr lang="ru-RU" sz="2200" dirty="0" smtClean="0">
                <a:latin typeface="Times New Roman" panose="02020603050405020304" pitchFamily="18" charset="0"/>
                <a:cs typeface="Times New Roman" panose="02020603050405020304" pitchFamily="18" charset="0"/>
              </a:rPr>
              <a:t>от вредителей</a:t>
            </a:r>
            <a:r>
              <a:rPr lang="ru-RU" sz="2200" dirty="0">
                <a:latin typeface="Times New Roman" panose="02020603050405020304" pitchFamily="18" charset="0"/>
                <a:cs typeface="Times New Roman" panose="02020603050405020304" pitchFamily="18" charset="0"/>
              </a:rPr>
              <a:t>, болезней, сорняков;</a:t>
            </a:r>
            <a:br>
              <a:rPr lang="ru-RU" sz="2200" dirty="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 сбор </a:t>
            </a:r>
            <a:r>
              <a:rPr lang="ru-RU" sz="2200" dirty="0">
                <a:latin typeface="Times New Roman" panose="02020603050405020304" pitchFamily="18" charset="0"/>
                <a:cs typeface="Times New Roman" panose="02020603050405020304" pitchFamily="18" charset="0"/>
              </a:rPr>
              <a:t>урожая и транспортировка к местам хранения;</a:t>
            </a:r>
            <a:br>
              <a:rPr lang="ru-RU" sz="2200" dirty="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 подготовка </a:t>
            </a:r>
            <a:r>
              <a:rPr lang="ru-RU" sz="2200" dirty="0">
                <a:latin typeface="Times New Roman" panose="02020603050405020304" pitchFamily="18" charset="0"/>
                <a:cs typeface="Times New Roman" panose="02020603050405020304" pitchFamily="18" charset="0"/>
              </a:rPr>
              <a:t>продукции растениеводства к </a:t>
            </a:r>
            <a:r>
              <a:rPr lang="ru-RU" sz="2200" dirty="0" smtClean="0">
                <a:latin typeface="Times New Roman" panose="02020603050405020304" pitchFamily="18" charset="0"/>
                <a:cs typeface="Times New Roman" panose="02020603050405020304" pitchFamily="18" charset="0"/>
              </a:rPr>
              <a:t>хранению, реализации</a:t>
            </a:r>
            <a:r>
              <a:rPr lang="ru-RU" sz="2200" dirty="0">
                <a:latin typeface="Times New Roman" panose="02020603050405020304" pitchFamily="18" charset="0"/>
                <a:cs typeface="Times New Roman" panose="02020603050405020304" pitchFamily="18" charset="0"/>
              </a:rPr>
              <a:t>, переработке;</a:t>
            </a:r>
            <a:br>
              <a:rPr lang="ru-RU" sz="2200" dirty="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 первичная </a:t>
            </a:r>
            <a:r>
              <a:rPr lang="ru-RU" sz="2200" dirty="0">
                <a:latin typeface="Times New Roman" panose="02020603050405020304" pitchFamily="18" charset="0"/>
                <a:cs typeface="Times New Roman" panose="02020603050405020304" pitchFamily="18" charset="0"/>
              </a:rPr>
              <a:t>переработка урожая.</a:t>
            </a:r>
          </a:p>
        </p:txBody>
      </p:sp>
    </p:spTree>
    <p:extLst>
      <p:ext uri="{BB962C8B-B14F-4D97-AF65-F5344CB8AC3E}">
        <p14:creationId xmlns:p14="http://schemas.microsoft.com/office/powerpoint/2010/main" val="42422147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95536" y="197346"/>
            <a:ext cx="8352928" cy="5632311"/>
          </a:xfrm>
          <a:prstGeom prst="rect">
            <a:avLst/>
          </a:prstGeom>
        </p:spPr>
        <p:txBody>
          <a:bodyPr wrap="square">
            <a:spAutoFit/>
          </a:bodyPr>
          <a:lstStyle/>
          <a:p>
            <a:pPr algn="ctr"/>
            <a:r>
              <a:rPr lang="ru-RU" sz="2000" b="1" dirty="0" smtClean="0">
                <a:latin typeface="Times New Roman" panose="02020603050405020304" pitchFamily="18" charset="0"/>
                <a:cs typeface="Times New Roman" panose="02020603050405020304" pitchFamily="18" charset="0"/>
              </a:rPr>
              <a:t>ТРЕБОВАНИЯ К ИНДИВИДУАЛЬНЫМ ОСОБЕННОСТЯМ СПЕЦИАЛИСТА</a:t>
            </a:r>
          </a:p>
          <a:p>
            <a:r>
              <a:rPr lang="ru-RU" sz="2000" dirty="0" smtClean="0">
                <a:latin typeface="Times New Roman" panose="02020603050405020304" pitchFamily="18" charset="0"/>
                <a:cs typeface="Times New Roman" panose="02020603050405020304" pitchFamily="18" charset="0"/>
              </a:rPr>
              <a:t>К</a:t>
            </a:r>
            <a:r>
              <a:rPr lang="ru-RU" sz="2000" dirty="0">
                <a:latin typeface="Times New Roman" panose="02020603050405020304" pitchFamily="18" charset="0"/>
                <a:cs typeface="Times New Roman" panose="02020603050405020304" pitchFamily="18" charset="0"/>
              </a:rPr>
              <a:t> </a:t>
            </a:r>
            <a:r>
              <a:rPr lang="ru-RU" sz="2000" b="1" dirty="0">
                <a:latin typeface="Times New Roman" panose="02020603050405020304" pitchFamily="18" charset="0"/>
                <a:cs typeface="Times New Roman" panose="02020603050405020304" pitchFamily="18" charset="0"/>
              </a:rPr>
              <a:t>профессионально важным качествам </a:t>
            </a:r>
            <a:r>
              <a:rPr lang="ru-RU" sz="2000" b="1" dirty="0" smtClean="0">
                <a:latin typeface="Times New Roman" panose="02020603050405020304" pitchFamily="18" charset="0"/>
                <a:cs typeface="Times New Roman" panose="02020603050405020304" pitchFamily="18" charset="0"/>
              </a:rPr>
              <a:t>специалиста по растениеводству</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относятся:</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развитое </a:t>
            </a:r>
            <a:r>
              <a:rPr lang="ru-RU" sz="2000" dirty="0">
                <a:latin typeface="Times New Roman" panose="02020603050405020304" pitchFamily="18" charset="0"/>
                <a:cs typeface="Times New Roman" panose="02020603050405020304" pitchFamily="18" charset="0"/>
              </a:rPr>
              <a:t>воображение, наблюдательность, глазомер;</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цветовое </a:t>
            </a:r>
            <a:r>
              <a:rPr lang="ru-RU" sz="2000" dirty="0">
                <a:latin typeface="Times New Roman" panose="02020603050405020304" pitchFamily="18" charset="0"/>
                <a:cs typeface="Times New Roman" panose="02020603050405020304" pitchFamily="18" charset="0"/>
              </a:rPr>
              <a:t>зрение, хорошая память, наблюдательность;</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наглядно-образное </a:t>
            </a:r>
            <a:r>
              <a:rPr lang="ru-RU" sz="2000" dirty="0">
                <a:latin typeface="Times New Roman" panose="02020603050405020304" pitchFamily="18" charset="0"/>
                <a:cs typeface="Times New Roman" panose="02020603050405020304" pitchFamily="18" charset="0"/>
              </a:rPr>
              <a:t>мышление;</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терпение</a:t>
            </a:r>
            <a:r>
              <a:rPr lang="ru-RU" sz="2000" dirty="0">
                <a:latin typeface="Times New Roman" panose="02020603050405020304" pitchFamily="18" charset="0"/>
                <a:cs typeface="Times New Roman" panose="02020603050405020304" pitchFamily="18" charset="0"/>
              </a:rPr>
              <a:t>;</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склонность </a:t>
            </a:r>
            <a:r>
              <a:rPr lang="ru-RU" sz="2000" dirty="0">
                <a:latin typeface="Times New Roman" panose="02020603050405020304" pitchFamily="18" charset="0"/>
                <a:cs typeface="Times New Roman" panose="02020603050405020304" pitchFamily="18" charset="0"/>
              </a:rPr>
              <a:t>к однообразной монотонной деятельности</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endParaRPr lang="ru-RU" sz="2000" dirty="0" smtClean="0">
              <a:latin typeface="Times New Roman" panose="02020603050405020304" pitchFamily="18" charset="0"/>
              <a:cs typeface="Times New Roman" panose="02020603050405020304" pitchFamily="18" charset="0"/>
            </a:endParaRPr>
          </a:p>
          <a:p>
            <a:pPr algn="ctr"/>
            <a:r>
              <a:rPr lang="ru-RU" sz="2000" b="1" dirty="0" smtClean="0">
                <a:latin typeface="Times New Roman" panose="02020603050405020304" pitchFamily="18" charset="0"/>
                <a:cs typeface="Times New Roman" panose="02020603050405020304" pitchFamily="18" charset="0"/>
              </a:rPr>
              <a:t>МЕДИЦИНСКИЕ </a:t>
            </a:r>
            <a:r>
              <a:rPr lang="ru-RU" sz="2000" b="1" dirty="0">
                <a:latin typeface="Times New Roman" panose="02020603050405020304" pitchFamily="18" charset="0"/>
                <a:cs typeface="Times New Roman" panose="02020603050405020304" pitchFamily="18" charset="0"/>
              </a:rPr>
              <a:t>ПРОТИВОПОКАЗАНИЯ</a:t>
            </a:r>
            <a:br>
              <a:rPr lang="ru-RU" sz="2000" b="1" dirty="0">
                <a:latin typeface="Times New Roman" panose="02020603050405020304" pitchFamily="18" charset="0"/>
                <a:cs typeface="Times New Roman" panose="02020603050405020304" pitchFamily="18" charset="0"/>
              </a:rPr>
            </a:br>
            <a:endParaRPr lang="ru-RU" sz="2000" b="1"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К</a:t>
            </a:r>
            <a:r>
              <a:rPr lang="ru-RU" sz="2000" b="1" dirty="0">
                <a:latin typeface="Times New Roman" panose="02020603050405020304" pitchFamily="18" charset="0"/>
                <a:cs typeface="Times New Roman" panose="02020603050405020304" pitchFamily="18" charset="0"/>
              </a:rPr>
              <a:t> медицинским </a:t>
            </a:r>
            <a:r>
              <a:rPr lang="ru-RU" sz="2000" b="1" dirty="0" smtClean="0">
                <a:latin typeface="Times New Roman" panose="02020603050405020304" pitchFamily="18" charset="0"/>
                <a:cs typeface="Times New Roman" panose="02020603050405020304" pitchFamily="18" charset="0"/>
              </a:rPr>
              <a:t>противопоказаниям</a:t>
            </a:r>
            <a:r>
              <a:rPr lang="ru-RU" sz="2000" dirty="0" smtClean="0">
                <a:latin typeface="Times New Roman" panose="02020603050405020304" pitchFamily="18" charset="0"/>
                <a:cs typeface="Times New Roman" panose="02020603050405020304" pitchFamily="18" charset="0"/>
              </a:rPr>
              <a:t>, препятствующим </a:t>
            </a:r>
            <a:r>
              <a:rPr lang="ru-RU" sz="2000" dirty="0">
                <a:latin typeface="Times New Roman" panose="02020603050405020304" pitchFamily="18" charset="0"/>
                <a:cs typeface="Times New Roman" panose="02020603050405020304" pitchFamily="18" charset="0"/>
              </a:rPr>
              <a:t>работе </a:t>
            </a:r>
            <a:r>
              <a:rPr lang="ru-RU" sz="2000" dirty="0" smtClean="0">
                <a:latin typeface="Times New Roman" panose="02020603050405020304" pitchFamily="18" charset="0"/>
                <a:cs typeface="Times New Roman" panose="02020603050405020304" pitchFamily="18" charset="0"/>
              </a:rPr>
              <a:t>специалиста по растениеводству,</a:t>
            </a:r>
            <a:r>
              <a:rPr lang="ru-RU" sz="2000" dirty="0">
                <a:latin typeface="Times New Roman" panose="02020603050405020304" pitchFamily="18" charset="0"/>
                <a:cs typeface="Times New Roman" panose="02020603050405020304" pitchFamily="18" charset="0"/>
              </a:rPr>
              <a:t> </a:t>
            </a:r>
            <a:r>
              <a:rPr lang="ru-RU" sz="2000" b="1" dirty="0" smtClean="0">
                <a:latin typeface="Times New Roman" panose="02020603050405020304" pitchFamily="18" charset="0"/>
                <a:cs typeface="Times New Roman" panose="02020603050405020304" pitchFamily="18" charset="0"/>
              </a:rPr>
              <a:t>относятся</a:t>
            </a:r>
            <a:r>
              <a:rPr lang="ru-RU" sz="2000" b="1" dirty="0">
                <a:latin typeface="Times New Roman" panose="02020603050405020304" pitchFamily="18" charset="0"/>
                <a:cs typeface="Times New Roman" panose="02020603050405020304" pitchFamily="18" charset="0"/>
              </a:rPr>
              <a:t>:</a:t>
            </a:r>
            <a:br>
              <a:rPr lang="ru-RU" sz="2000" b="1" dirty="0">
                <a:latin typeface="Times New Roman" panose="02020603050405020304" pitchFamily="18" charset="0"/>
                <a:cs typeface="Times New Roman" panose="02020603050405020304" pitchFamily="18" charset="0"/>
              </a:rPr>
            </a:br>
            <a:r>
              <a:rPr lang="ru-RU" sz="2000" b="1"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аллергия </a:t>
            </a:r>
            <a:r>
              <a:rPr lang="ru-RU" sz="2000" dirty="0">
                <a:latin typeface="Times New Roman" panose="02020603050405020304" pitchFamily="18" charset="0"/>
                <a:cs typeface="Times New Roman" panose="02020603050405020304" pitchFamily="18" charset="0"/>
              </a:rPr>
              <a:t>на растения;</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выраженная </a:t>
            </a:r>
            <a:r>
              <a:rPr lang="ru-RU" sz="2000" dirty="0">
                <a:latin typeface="Times New Roman" panose="02020603050405020304" pitchFamily="18" charset="0"/>
                <a:cs typeface="Times New Roman" panose="02020603050405020304" pitchFamily="18" charset="0"/>
              </a:rPr>
              <a:t>стадия гипертонии и </a:t>
            </a:r>
            <a:r>
              <a:rPr lang="ru-RU" sz="2000" dirty="0" smtClean="0">
                <a:latin typeface="Times New Roman" panose="02020603050405020304" pitchFamily="18" charset="0"/>
                <a:cs typeface="Times New Roman" panose="02020603050405020304" pitchFamily="18" charset="0"/>
              </a:rPr>
              <a:t>сердечные заболевания, ограничивающие </a:t>
            </a:r>
            <a:r>
              <a:rPr lang="ru-RU" sz="2000" dirty="0">
                <a:latin typeface="Times New Roman" panose="02020603050405020304" pitchFamily="18" charset="0"/>
                <a:cs typeface="Times New Roman" panose="02020603050405020304" pitchFamily="18" charset="0"/>
              </a:rPr>
              <a:t>движение.</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4100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4968" y="332656"/>
            <a:ext cx="8640960" cy="6247864"/>
          </a:xfrm>
          <a:prstGeom prst="rect">
            <a:avLst/>
          </a:prstGeom>
        </p:spPr>
        <p:txBody>
          <a:bodyPr wrap="square">
            <a:spAutoFit/>
          </a:bodyPr>
          <a:lstStyle/>
          <a:p>
            <a:pPr algn="just" fontAlgn="ctr"/>
            <a:r>
              <a:rPr lang="ru-RU" sz="2000" b="1" dirty="0" smtClean="0">
                <a:latin typeface="Times New Roman" panose="02020603050405020304" pitchFamily="18" charset="0"/>
                <a:cs typeface="Times New Roman" panose="02020603050405020304" pitchFamily="18" charset="0"/>
              </a:rPr>
              <a:t>ТРЕБОВАНИЯ К ПРОФЕССИОНАЛЬНОЙ ПОДГОТОВКЕ</a:t>
            </a:r>
            <a:r>
              <a:rPr lang="ru-RU" sz="2000" b="1" dirty="0">
                <a:latin typeface="Times New Roman" panose="02020603050405020304" pitchFamily="18" charset="0"/>
                <a:cs typeface="Times New Roman" panose="02020603050405020304" pitchFamily="18" charset="0"/>
              </a:rPr>
              <a:t/>
            </a:r>
            <a:br>
              <a:rPr lang="ru-RU" sz="2000" b="1" dirty="0">
                <a:latin typeface="Times New Roman" panose="02020603050405020304" pitchFamily="18" charset="0"/>
                <a:cs typeface="Times New Roman" panose="02020603050405020304" pitchFamily="18" charset="0"/>
              </a:rPr>
            </a:br>
            <a:r>
              <a:rPr lang="ru-RU" sz="2000" b="1" dirty="0" smtClean="0">
                <a:latin typeface="Times New Roman" panose="02020603050405020304" pitchFamily="18" charset="0"/>
                <a:cs typeface="Times New Roman" panose="02020603050405020304" pitchFamily="18" charset="0"/>
              </a:rPr>
              <a:t>Специалист по растениеводству </a:t>
            </a:r>
            <a:r>
              <a:rPr lang="ru-RU" sz="2000" b="1" dirty="0">
                <a:latin typeface="Times New Roman" panose="02020603050405020304" pitchFamily="18" charset="0"/>
                <a:cs typeface="Times New Roman" panose="02020603050405020304" pitchFamily="18" charset="0"/>
              </a:rPr>
              <a:t>должен знать</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a:p>
            <a:pPr algn="just" fontAlgn="ctr"/>
            <a:r>
              <a:rPr lang="ru-RU" sz="2000" dirty="0" smtClean="0">
                <a:latin typeface="Times New Roman" panose="02020603050405020304" pitchFamily="18" charset="0"/>
                <a:cs typeface="Times New Roman" panose="02020603050405020304" pitchFamily="18" charset="0"/>
              </a:rPr>
              <a:t>- особенности </a:t>
            </a:r>
            <a:r>
              <a:rPr lang="ru-RU" sz="2000" dirty="0">
                <a:latin typeface="Times New Roman" panose="02020603050405020304" pitchFamily="18" charset="0"/>
                <a:cs typeface="Times New Roman" panose="02020603050405020304" pitchFamily="18" charset="0"/>
              </a:rPr>
              <a:t>технологий обработки почвы для отдельных сельскохозяйственных культур; </a:t>
            </a:r>
            <a:endParaRPr lang="ru-RU" sz="2000" dirty="0" smtClean="0">
              <a:latin typeface="Times New Roman" panose="02020603050405020304" pitchFamily="18" charset="0"/>
              <a:cs typeface="Times New Roman" panose="02020603050405020304" pitchFamily="18" charset="0"/>
            </a:endParaRPr>
          </a:p>
          <a:p>
            <a:pPr marL="342900" indent="-342900" algn="just" fontAlgn="ctr">
              <a:buFontTx/>
              <a:buChar char="-"/>
            </a:pPr>
            <a:r>
              <a:rPr lang="ru-RU" sz="2000" dirty="0" smtClean="0">
                <a:latin typeface="Times New Roman" panose="02020603050405020304" pitchFamily="18" charset="0"/>
                <a:cs typeface="Times New Roman" panose="02020603050405020304" pitchFamily="18" charset="0"/>
              </a:rPr>
              <a:t>основные </a:t>
            </a:r>
            <a:r>
              <a:rPr lang="ru-RU" sz="2000" dirty="0">
                <a:latin typeface="Times New Roman" panose="02020603050405020304" pitchFamily="18" charset="0"/>
                <a:cs typeface="Times New Roman" panose="02020603050405020304" pitchFamily="18" charset="0"/>
              </a:rPr>
              <a:t>принципы планирования участков под посадку и </a:t>
            </a:r>
            <a:r>
              <a:rPr lang="ru-RU" sz="2000" dirty="0" smtClean="0">
                <a:latin typeface="Times New Roman" panose="02020603050405020304" pitchFamily="18" charset="0"/>
                <a:cs typeface="Times New Roman" panose="02020603050405020304" pitchFamily="18" charset="0"/>
              </a:rPr>
              <a:t>посев сельскохозяйственных </a:t>
            </a:r>
            <a:r>
              <a:rPr lang="ru-RU" sz="2000" dirty="0">
                <a:latin typeface="Times New Roman" panose="02020603050405020304" pitchFamily="18" charset="0"/>
                <a:cs typeface="Times New Roman" panose="02020603050405020304" pitchFamily="18" charset="0"/>
              </a:rPr>
              <a:t>культур и декоративных растений; </a:t>
            </a:r>
            <a:endParaRPr lang="ru-RU" sz="2000" dirty="0" smtClean="0">
              <a:latin typeface="Times New Roman" panose="02020603050405020304" pitchFamily="18" charset="0"/>
              <a:cs typeface="Times New Roman" panose="02020603050405020304" pitchFamily="18" charset="0"/>
            </a:endParaRPr>
          </a:p>
          <a:p>
            <a:pPr marL="342900" indent="-342900" algn="just" fontAlgn="ctr">
              <a:buFontTx/>
              <a:buChar char="-"/>
            </a:pPr>
            <a:r>
              <a:rPr lang="ru-RU" sz="2000" dirty="0" smtClean="0">
                <a:latin typeface="Times New Roman" panose="02020603050405020304" pitchFamily="18" charset="0"/>
                <a:cs typeface="Times New Roman" panose="02020603050405020304" pitchFamily="18" charset="0"/>
              </a:rPr>
              <a:t>способы </a:t>
            </a:r>
            <a:r>
              <a:rPr lang="ru-RU" sz="2000" dirty="0">
                <a:latin typeface="Times New Roman" panose="02020603050405020304" pitchFamily="18" charset="0"/>
                <a:cs typeface="Times New Roman" panose="02020603050405020304" pitchFamily="18" charset="0"/>
              </a:rPr>
              <a:t>подготовки и внесения удобрений в почву; </a:t>
            </a:r>
            <a:endParaRPr lang="ru-RU" sz="2000" dirty="0" smtClean="0">
              <a:latin typeface="Times New Roman" panose="02020603050405020304" pitchFamily="18" charset="0"/>
              <a:cs typeface="Times New Roman" panose="02020603050405020304" pitchFamily="18" charset="0"/>
            </a:endParaRPr>
          </a:p>
          <a:p>
            <a:pPr marL="342900" indent="-342900" algn="just" fontAlgn="ctr">
              <a:buFontTx/>
              <a:buChar char="-"/>
            </a:pPr>
            <a:r>
              <a:rPr lang="ru-RU" sz="2000" dirty="0" smtClean="0">
                <a:latin typeface="Times New Roman" panose="02020603050405020304" pitchFamily="18" charset="0"/>
                <a:cs typeface="Times New Roman" panose="02020603050405020304" pitchFamily="18" charset="0"/>
              </a:rPr>
              <a:t>нормы </a:t>
            </a:r>
            <a:r>
              <a:rPr lang="ru-RU" sz="2000" dirty="0">
                <a:latin typeface="Times New Roman" panose="02020603050405020304" pitchFamily="18" charset="0"/>
                <a:cs typeface="Times New Roman" panose="02020603050405020304" pitchFamily="18" charset="0"/>
              </a:rPr>
              <a:t>расхода удобрений для отдельных сельскохозяйственных культур; </a:t>
            </a:r>
            <a:endParaRPr lang="ru-RU" sz="2000" dirty="0">
              <a:latin typeface="Times New Roman" panose="02020603050405020304" pitchFamily="18" charset="0"/>
              <a:cs typeface="Times New Roman" panose="02020603050405020304" pitchFamily="18" charset="0"/>
            </a:endParaRPr>
          </a:p>
          <a:p>
            <a:pPr marL="342900" indent="-342900" algn="just" fontAlgn="ctr">
              <a:buFontTx/>
              <a:buChar char="-"/>
            </a:pPr>
            <a:r>
              <a:rPr lang="ru-RU" sz="2000" dirty="0" smtClean="0">
                <a:latin typeface="Times New Roman" panose="02020603050405020304" pitchFamily="18" charset="0"/>
                <a:cs typeface="Times New Roman" panose="02020603050405020304" pitchFamily="18" charset="0"/>
              </a:rPr>
              <a:t>методы </a:t>
            </a:r>
            <a:r>
              <a:rPr lang="ru-RU" sz="2000" dirty="0">
                <a:latin typeface="Times New Roman" panose="02020603050405020304" pitchFamily="18" charset="0"/>
                <a:cs typeface="Times New Roman" panose="02020603050405020304" pitchFamily="18" charset="0"/>
              </a:rPr>
              <a:t>получения чистых линий и гибридных семян; методы вегетативного размножения растений; приемы размножения </a:t>
            </a:r>
            <a:r>
              <a:rPr lang="ru-RU" sz="2000" dirty="0" smtClean="0">
                <a:latin typeface="Times New Roman" panose="02020603050405020304" pitchFamily="18" charset="0"/>
                <a:cs typeface="Times New Roman" panose="02020603050405020304" pitchFamily="18" charset="0"/>
              </a:rPr>
              <a:t>сельскохозяйственных культур</a:t>
            </a:r>
            <a:r>
              <a:rPr lang="ru-RU" sz="2000" dirty="0">
                <a:latin typeface="Times New Roman" panose="02020603050405020304" pitchFamily="18" charset="0"/>
                <a:cs typeface="Times New Roman" panose="02020603050405020304" pitchFamily="18" charset="0"/>
              </a:rPr>
              <a:t>; </a:t>
            </a:r>
            <a:endParaRPr lang="ru-RU" sz="2000" dirty="0" smtClean="0">
              <a:latin typeface="Times New Roman" panose="02020603050405020304" pitchFamily="18" charset="0"/>
              <a:cs typeface="Times New Roman" panose="02020603050405020304" pitchFamily="18" charset="0"/>
            </a:endParaRPr>
          </a:p>
          <a:p>
            <a:pPr marL="342900" indent="-342900" algn="just" fontAlgn="ctr">
              <a:buFontTx/>
              <a:buChar char="-"/>
            </a:pPr>
            <a:r>
              <a:rPr lang="ru-RU" sz="2000" dirty="0" smtClean="0">
                <a:latin typeface="Times New Roman" panose="02020603050405020304" pitchFamily="18" charset="0"/>
                <a:cs typeface="Times New Roman" panose="02020603050405020304" pitchFamily="18" charset="0"/>
              </a:rPr>
              <a:t>основные </a:t>
            </a:r>
            <a:r>
              <a:rPr lang="ru-RU" sz="2000" dirty="0">
                <a:latin typeface="Times New Roman" panose="02020603050405020304" pitchFamily="18" charset="0"/>
                <a:cs typeface="Times New Roman" panose="02020603050405020304" pitchFamily="18" charset="0"/>
              </a:rPr>
              <a:t>факторы регуляции роста и развития посевного материала сельскохозяйственных культур; методы предпосевной обработки семян и посадочного материала; нормы высева семян и посадочного материала различных сельскохозяйственных культур; сроки посевов и посадки; </a:t>
            </a:r>
            <a:endParaRPr lang="ru-RU" sz="2000" dirty="0" smtClean="0">
              <a:latin typeface="Times New Roman" panose="02020603050405020304" pitchFamily="18" charset="0"/>
              <a:cs typeface="Times New Roman" panose="02020603050405020304" pitchFamily="18" charset="0"/>
            </a:endParaRPr>
          </a:p>
          <a:p>
            <a:pPr marL="342900" indent="-342900" algn="just" fontAlgn="ctr">
              <a:buFontTx/>
              <a:buChar char="-"/>
            </a:pPr>
            <a:r>
              <a:rPr lang="ru-RU" sz="2000" dirty="0" smtClean="0">
                <a:latin typeface="Times New Roman" panose="02020603050405020304" pitchFamily="18" charset="0"/>
                <a:cs typeface="Times New Roman" panose="02020603050405020304" pitchFamily="18" charset="0"/>
              </a:rPr>
              <a:t>агротехнические </a:t>
            </a:r>
            <a:r>
              <a:rPr lang="ru-RU" sz="2000" dirty="0">
                <a:latin typeface="Times New Roman" panose="02020603050405020304" pitchFamily="18" charset="0"/>
                <a:cs typeface="Times New Roman" panose="02020603050405020304" pitchFamily="18" charset="0"/>
              </a:rPr>
              <a:t>приемы возделывания сельскохозяйственных культур </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в соответствии с природной зоной); способы уборки и транспортировки урожая; требования действующих стандартов к продукции растениеводства; приемы первичной обработки различных видов продукции растениеводства</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619134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2804" y="188640"/>
            <a:ext cx="8424936" cy="6247864"/>
          </a:xfrm>
          <a:prstGeom prst="rect">
            <a:avLst/>
          </a:prstGeom>
        </p:spPr>
        <p:txBody>
          <a:bodyPr wrap="square">
            <a:spAutoFit/>
          </a:bodyPr>
          <a:lstStyle/>
          <a:p>
            <a:pPr algn="ctr"/>
            <a:r>
              <a:rPr lang="ru-RU" sz="2000" b="1" dirty="0" smtClean="0">
                <a:latin typeface="Times New Roman" panose="02020603050405020304" pitchFamily="18" charset="0"/>
                <a:cs typeface="Times New Roman" panose="02020603050405020304" pitchFamily="18" charset="0"/>
              </a:rPr>
              <a:t>ПРОФЕССИОНАЛЬНЫЕ РИСКИ</a:t>
            </a:r>
            <a:br>
              <a:rPr lang="ru-RU" sz="2000" b="1" dirty="0" smtClean="0">
                <a:latin typeface="Times New Roman" panose="02020603050405020304" pitchFamily="18" charset="0"/>
                <a:cs typeface="Times New Roman" panose="02020603050405020304" pitchFamily="18" charset="0"/>
              </a:rPr>
            </a:br>
            <a:endParaRPr lang="ru-RU" sz="2000" b="1" dirty="0" smtClean="0">
              <a:latin typeface="Times New Roman" panose="02020603050405020304" pitchFamily="18" charset="0"/>
              <a:cs typeface="Times New Roman" panose="02020603050405020304" pitchFamily="18" charset="0"/>
            </a:endParaRPr>
          </a:p>
          <a:p>
            <a:pPr algn="just"/>
            <a:r>
              <a:rPr lang="ru-RU" sz="2000" dirty="0" smtClean="0">
                <a:latin typeface="Times New Roman" panose="02020603050405020304" pitchFamily="18" charset="0"/>
                <a:cs typeface="Times New Roman" panose="02020603050405020304" pitchFamily="18" charset="0"/>
              </a:rPr>
              <a:t>Профессиональной болезнью специалистов растениеводов считается </a:t>
            </a:r>
            <a:r>
              <a:rPr lang="ru-RU" sz="2000" b="1" dirty="0" err="1" smtClean="0">
                <a:latin typeface="Times New Roman" panose="02020603050405020304" pitchFamily="18" charset="0"/>
                <a:cs typeface="Times New Roman" panose="02020603050405020304" pitchFamily="18" charset="0"/>
              </a:rPr>
              <a:t>споротрихоз</a:t>
            </a:r>
            <a:r>
              <a:rPr lang="ru-RU" sz="2000" dirty="0" smtClean="0">
                <a:latin typeface="Times New Roman" panose="02020603050405020304" pitchFamily="18" charset="0"/>
                <a:cs typeface="Times New Roman" panose="02020603050405020304" pitchFamily="18" charset="0"/>
              </a:rPr>
              <a:t> – хроническое инфекционное заболевание кожи и поверхностных лимфатических узлов, вызываемое различными видами нитчатых грибов </a:t>
            </a:r>
            <a:r>
              <a:rPr lang="ru-RU" sz="2000" dirty="0" err="1" smtClean="0">
                <a:latin typeface="Times New Roman" panose="02020603050405020304" pitchFamily="18" charset="0"/>
                <a:cs typeface="Times New Roman" panose="02020603050405020304" pitchFamily="18" charset="0"/>
              </a:rPr>
              <a:t>споротрихумов</a:t>
            </a:r>
            <a:r>
              <a:rPr lang="ru-RU" sz="2000" dirty="0" smtClean="0">
                <a:latin typeface="Times New Roman" panose="02020603050405020304" pitchFamily="18" charset="0"/>
                <a:cs typeface="Times New Roman" panose="02020603050405020304" pitchFamily="18" charset="0"/>
              </a:rPr>
              <a:t> (</a:t>
            </a:r>
            <a:r>
              <a:rPr lang="ru-RU" sz="2000" i="1" dirty="0" err="1" smtClean="0">
                <a:latin typeface="Times New Roman" panose="02020603050405020304" pitchFamily="18" charset="0"/>
                <a:cs typeface="Times New Roman" panose="02020603050405020304" pitchFamily="18" charset="0"/>
              </a:rPr>
              <a:t>Sporothrix</a:t>
            </a:r>
            <a:r>
              <a:rPr lang="ru-RU" sz="2000" i="1" dirty="0" smtClean="0">
                <a:latin typeface="Times New Roman" panose="02020603050405020304" pitchFamily="18" charset="0"/>
                <a:cs typeface="Times New Roman" panose="02020603050405020304" pitchFamily="18" charset="0"/>
              </a:rPr>
              <a:t> </a:t>
            </a:r>
            <a:r>
              <a:rPr lang="ru-RU" sz="2000" i="1" dirty="0" err="1" smtClean="0">
                <a:latin typeface="Times New Roman" panose="02020603050405020304" pitchFamily="18" charset="0"/>
                <a:cs typeface="Times New Roman" panose="02020603050405020304" pitchFamily="18" charset="0"/>
              </a:rPr>
              <a:t>schenckii</a:t>
            </a:r>
            <a:r>
              <a:rPr lang="ru-RU" sz="2000" dirty="0" smtClean="0">
                <a:latin typeface="Times New Roman" panose="02020603050405020304" pitchFamily="18" charset="0"/>
                <a:cs typeface="Times New Roman" panose="02020603050405020304" pitchFamily="18" charset="0"/>
              </a:rPr>
              <a:t>). Заболевание проявляется в образовании множественных абсцессов и изъязвлений, поражающих главным образом кожу и подкожную клетчатку, лимфатические узлы; реже поражаются мышцы, легкие, кости и внутренние органы. Это заболевание возникает при травматическом контакте с шипами растений.</a:t>
            </a:r>
          </a:p>
          <a:p>
            <a:pPr algn="just"/>
            <a:r>
              <a:rPr lang="ru-RU" sz="2000" dirty="0" smtClean="0">
                <a:latin typeface="Times New Roman" panose="02020603050405020304" pitchFamily="18" charset="0"/>
                <a:cs typeface="Times New Roman" panose="02020603050405020304" pitchFamily="18" charset="0"/>
              </a:rPr>
              <a:t>Заболеванием</a:t>
            </a:r>
            <a:r>
              <a:rPr lang="ru-RU" sz="2000" dirty="0">
                <a:latin typeface="Times New Roman" panose="02020603050405020304" pitchFamily="18" charset="0"/>
                <a:cs typeface="Times New Roman" panose="02020603050405020304" pitchFamily="18" charset="0"/>
              </a:rPr>
              <a:t>, распространенным среди </a:t>
            </a:r>
            <a:r>
              <a:rPr lang="ru-RU" sz="2000" dirty="0" smtClean="0">
                <a:latin typeface="Times New Roman" panose="02020603050405020304" pitchFamily="18" charset="0"/>
                <a:cs typeface="Times New Roman" panose="02020603050405020304" pitchFamily="18" charset="0"/>
              </a:rPr>
              <a:t>растениеводов, </a:t>
            </a:r>
            <a:r>
              <a:rPr lang="ru-RU" sz="2000" dirty="0">
                <a:latin typeface="Times New Roman" panose="02020603050405020304" pitchFamily="18" charset="0"/>
                <a:cs typeface="Times New Roman" panose="02020603050405020304" pitchFamily="18" charset="0"/>
              </a:rPr>
              <a:t>также является контактный дерматит</a:t>
            </a:r>
            <a:r>
              <a:rPr lang="ru-RU" sz="2000" dirty="0" smtClean="0">
                <a:latin typeface="Times New Roman" panose="02020603050405020304" pitchFamily="18" charset="0"/>
                <a:cs typeface="Times New Roman" panose="02020603050405020304" pitchFamily="18" charset="0"/>
              </a:rPr>
              <a:t>.</a:t>
            </a:r>
          </a:p>
          <a:p>
            <a:pPr algn="ctr"/>
            <a:r>
              <a:rPr lang="ru-RU" sz="2000" b="1" dirty="0">
                <a:latin typeface="Times New Roman" panose="02020603050405020304" pitchFamily="18" charset="0"/>
                <a:cs typeface="Times New Roman" panose="02020603050405020304" pitchFamily="18" charset="0"/>
              </a:rPr>
              <a:t>КАРЬЕРНЫЙ </a:t>
            </a:r>
            <a:r>
              <a:rPr lang="ru-RU" sz="2000" b="1" dirty="0" smtClean="0">
                <a:latin typeface="Times New Roman" panose="02020603050405020304" pitchFamily="18" charset="0"/>
                <a:cs typeface="Times New Roman" panose="02020603050405020304" pitchFamily="18" charset="0"/>
              </a:rPr>
              <a:t>РОСТ</a:t>
            </a:r>
          </a:p>
          <a:p>
            <a:pPr algn="just"/>
            <a:r>
              <a:rPr lang="ru-RU" sz="2000" b="1" dirty="0">
                <a:latin typeface="Times New Roman" panose="02020603050405020304" pitchFamily="18" charset="0"/>
                <a:cs typeface="Times New Roman" panose="02020603050405020304" pitchFamily="18" charset="0"/>
              </a:rPr>
              <a:t/>
            </a:r>
            <a:br>
              <a:rPr lang="ru-RU" sz="2000" b="1"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Карьерный рост </a:t>
            </a:r>
            <a:r>
              <a:rPr lang="ru-RU" sz="2000" dirty="0" smtClean="0">
                <a:latin typeface="Times New Roman" panose="02020603050405020304" pitchFamily="18" charset="0"/>
                <a:cs typeface="Times New Roman" panose="02020603050405020304" pitchFamily="18" charset="0"/>
              </a:rPr>
              <a:t>специалиста по растениеводству </a:t>
            </a:r>
            <a:r>
              <a:rPr lang="ru-RU" sz="2000" dirty="0">
                <a:latin typeface="Times New Roman" panose="02020603050405020304" pitchFamily="18" charset="0"/>
                <a:cs typeface="Times New Roman" panose="02020603050405020304" pitchFamily="18" charset="0"/>
              </a:rPr>
              <a:t>связан с получением высшего образования и овладением </a:t>
            </a:r>
            <a:r>
              <a:rPr lang="ru-RU" sz="2000" dirty="0" smtClean="0">
                <a:latin typeface="Times New Roman" panose="02020603050405020304" pitchFamily="18" charset="0"/>
                <a:cs typeface="Times New Roman" panose="02020603050405020304" pitchFamily="18" charset="0"/>
              </a:rPr>
              <a:t>смежных специальностей. </a:t>
            </a:r>
            <a:r>
              <a:rPr lang="ru-RU" sz="2000" dirty="0">
                <a:latin typeface="Times New Roman" panose="02020603050405020304" pitchFamily="18" charset="0"/>
                <a:cs typeface="Times New Roman" panose="02020603050405020304" pitchFamily="18" charset="0"/>
              </a:rPr>
              <a:t>Специалист в области растениеводства может получить высшее образование по специальности «Биология» или заняться изучением сельскохозяйственных наук. Со временем можно организовать собственное дело.</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812741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348880"/>
            <a:ext cx="8229600" cy="1143000"/>
          </a:xfrm>
        </p:spPr>
        <p:txBody>
          <a:bodyPr/>
          <a:lstStyle/>
          <a:p>
            <a:r>
              <a:rPr lang="ru-RU" b="1" dirty="0" smtClean="0">
                <a:latin typeface="Times New Roman" panose="02020603050405020304" pitchFamily="18" charset="0"/>
                <a:cs typeface="Times New Roman" panose="02020603050405020304" pitchFamily="18" charset="0"/>
              </a:rPr>
              <a:t>СПАСИБО ЗА ВНИМАНИЕ!</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84872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51520" y="188640"/>
            <a:ext cx="8712968" cy="2308324"/>
          </a:xfrm>
          <a:prstGeom prst="rect">
            <a:avLst/>
          </a:prstGeom>
        </p:spPr>
        <p:txBody>
          <a:bodyPr wrap="square">
            <a:spAutoFit/>
          </a:bodyPr>
          <a:lstStyle/>
          <a:p>
            <a:pPr algn="ctr"/>
            <a:r>
              <a:rPr lang="ru-RU" sz="2400" b="1" dirty="0">
                <a:latin typeface="Times New Roman" panose="02020603050405020304" pitchFamily="18" charset="0"/>
                <a:cs typeface="Times New Roman" panose="02020603050405020304" pitchFamily="18" charset="0"/>
              </a:rPr>
              <a:t>Труд </a:t>
            </a:r>
            <a:r>
              <a:rPr lang="ru-RU" sz="2400" b="1" dirty="0" smtClean="0">
                <a:latin typeface="Times New Roman" panose="02020603050405020304" pitchFamily="18" charset="0"/>
                <a:cs typeface="Times New Roman" panose="02020603050405020304" pitchFamily="18" charset="0"/>
              </a:rPr>
              <a:t>растениеводов</a:t>
            </a:r>
            <a:endParaRPr lang="ru-RU" sz="2400" b="1" dirty="0">
              <a:latin typeface="Times New Roman" panose="02020603050405020304" pitchFamily="18" charset="0"/>
              <a:cs typeface="Times New Roman" panose="02020603050405020304" pitchFamily="18" charset="0"/>
            </a:endParaRPr>
          </a:p>
          <a:p>
            <a:pPr algn="just"/>
            <a:r>
              <a:rPr lang="ru-RU" sz="2400" dirty="0" smtClean="0">
                <a:latin typeface="Times New Roman" panose="02020603050405020304" pitchFamily="18" charset="0"/>
                <a:cs typeface="Times New Roman" panose="02020603050405020304" pitchFamily="18" charset="0"/>
              </a:rPr>
              <a:t>Люди </a:t>
            </a:r>
            <a:r>
              <a:rPr lang="ru-RU" sz="2400" dirty="0">
                <a:latin typeface="Times New Roman" panose="02020603050405020304" pitchFamily="18" charset="0"/>
                <a:cs typeface="Times New Roman" panose="02020603050405020304" pitchFamily="18" charset="0"/>
              </a:rPr>
              <a:t>многих профессий работают в растениеводстве. Это хлеборобы, овощеводы, садоводы, цветоводы. Они хорошо знают, когда нужно сеять то или иное растение, как за ним ухаживать, когда убирать урожай. Только тот, кто любит землю, может быть хорошим растениеводом</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p:txBody>
      </p:sp>
      <p:pic>
        <p:nvPicPr>
          <p:cNvPr id="7" name="Picture 2" descr="https://fs.znanio.ru/d5af0e/98/05/62ce6cd47f6d95443b87abf608b5707f0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564904"/>
            <a:ext cx="8856983" cy="3744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222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s://fs.znanio.ru/d5af0e/24/94/35cb7c7f627549671af8ffad5d1cc2369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88640"/>
            <a:ext cx="8640959" cy="6552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50103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fs.znanio.ru/d5af0e/4f/fa/af406f47b808b0b4fb1112f8a94caf029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6632"/>
            <a:ext cx="8892479" cy="6408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5381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fs.znanio.ru/d5af0e/59/1f/3b26e7b230a93e619aef711c11e664105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16632"/>
            <a:ext cx="8784976" cy="6264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043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fs.znanio.ru/d5af0e/59/1f/3b26e7b230a93e619aef711c11e664105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212" y="116632"/>
            <a:ext cx="8712968" cy="6480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17942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s://fs.znanio.ru/d5af0e/a6/0e/88ac19ef5b6a5daebab65bfb6b799676d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8856984" cy="6336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132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s://fs.znanio.ru/d5af0e/ad/1e/dfab9ff0d38159afc0f9b3d52b75e2302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66700"/>
            <a:ext cx="9036496" cy="6669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4806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s://fs.znanio.ru/d5af0e/e5/b1/c76fa574a23d6739583dbf013fd57d6b9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6632"/>
            <a:ext cx="8892479" cy="6480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29159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TotalTime>
  <Words>174</Words>
  <Application>Microsoft Office PowerPoint</Application>
  <PresentationFormat>Экран (4:3)</PresentationFormat>
  <Paragraphs>36</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laila kalieva</dc:creator>
  <cp:lastModifiedBy>laila kalieva</cp:lastModifiedBy>
  <cp:revision>11</cp:revision>
  <dcterms:created xsi:type="dcterms:W3CDTF">2025-04-24T18:24:21Z</dcterms:created>
  <dcterms:modified xsi:type="dcterms:W3CDTF">2025-04-25T00:09:38Z</dcterms:modified>
</cp:coreProperties>
</file>