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4" r:id="rId1"/>
    <p:sldMasterId id="2147483665" r:id="rId2"/>
  </p:sldMasterIdLst>
  <p:notesMasterIdLst>
    <p:notesMasterId r:id="rId16"/>
  </p:notesMasterIdLst>
  <p:sldIdLst>
    <p:sldId id="256" r:id="rId3"/>
    <p:sldId id="257" r:id="rId4"/>
    <p:sldId id="258" r:id="rId5"/>
    <p:sldId id="363" r:id="rId6"/>
    <p:sldId id="259" r:id="rId7"/>
    <p:sldId id="362" r:id="rId8"/>
    <p:sldId id="263" r:id="rId9"/>
    <p:sldId id="271" r:id="rId10"/>
    <p:sldId id="261" r:id="rId11"/>
    <p:sldId id="360" r:id="rId12"/>
    <p:sldId id="296" r:id="rId13"/>
    <p:sldId id="361" r:id="rId14"/>
    <p:sldId id="284" r:id="rId15"/>
  </p:sldIdLst>
  <p:sldSz cx="9144000" cy="5143500" type="screen16x9"/>
  <p:notesSz cx="6858000" cy="9144000"/>
  <p:embeddedFontLst>
    <p:embeddedFont>
      <p:font typeface="Roboto" panose="02000000000000000000" pitchFamily="2" charset="0"/>
      <p:regular r:id="rId17"/>
      <p:bold r:id="rId18"/>
      <p:italic r:id="rId19"/>
      <p:boldItalic r:id="rId20"/>
    </p:embeddedFont>
    <p:embeddedFont>
      <p:font typeface="Trebuchet MS" panose="020B0703020202090204" pitchFamily="34" charset="0"/>
      <p:regular r:id="rId21"/>
      <p:bold r:id="rId22"/>
      <p:italic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EDF3E79-85F8-416F-9CFE-4CF15395B6A4}">
  <a:tblStyle styleId="{EEDF3E79-85F8-416F-9CFE-4CF15395B6A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66"/>
    <p:restoredTop sz="94710"/>
  </p:normalViewPr>
  <p:slideViewPr>
    <p:cSldViewPr snapToGrid="0">
      <p:cViewPr varScale="1">
        <p:scale>
          <a:sx n="189" d="100"/>
          <a:sy n="189" d="100"/>
        </p:scale>
        <p:origin x="168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2.fntdata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font" Target="fonts/font5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1.fntdata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8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7.fntdata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font" Target="fonts/font3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6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307eff4aa1f_1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307eff4aa1f_1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32ff03185d6_1_8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" name="Google Shape;560;g32ff03185d6_1_8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4fca68ced6_0_117:notes"/>
          <p:cNvSpPr txBox="1">
            <a:spLocks noGrp="1"/>
          </p:cNvSpPr>
          <p:nvPr>
            <p:ph type="body" idx="1"/>
          </p:nvPr>
        </p:nvSpPr>
        <p:spPr>
          <a:xfrm>
            <a:off x="685480" y="4400181"/>
            <a:ext cx="5487000" cy="3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8" name="Google Shape;88;g34fca68ced6_0_1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4fca68ced6_0_1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" name="Google Shape;100;g34fca68ced6_0_128:notes"/>
          <p:cNvSpPr txBox="1">
            <a:spLocks noGrp="1"/>
          </p:cNvSpPr>
          <p:nvPr>
            <p:ph type="body" idx="1"/>
          </p:nvPr>
        </p:nvSpPr>
        <p:spPr>
          <a:xfrm>
            <a:off x="685480" y="4400181"/>
            <a:ext cx="5487000" cy="3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1" name="Google Shape;101;g34fca68ced6_0_128:notes"/>
          <p:cNvSpPr txBox="1">
            <a:spLocks noGrp="1"/>
          </p:cNvSpPr>
          <p:nvPr>
            <p:ph type="sldNum" idx="12"/>
          </p:nvPr>
        </p:nvSpPr>
        <p:spPr>
          <a:xfrm>
            <a:off x="3883852" y="8686299"/>
            <a:ext cx="2972400" cy="45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2ac79d47c58_2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2ac79d47c58_2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Фитоэкспертиза,</a:t>
            </a:r>
            <a:br>
              <a:rPr lang="en"/>
            </a:br>
            <a:r>
              <a:rPr lang="en"/>
              <a:t>Саранча,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Карантин,</a:t>
            </a:r>
            <a:br>
              <a:rPr lang="en"/>
            </a:br>
            <a:r>
              <a:rPr lang="en"/>
              <a:t>Объекты???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53385a5ac05b8896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53385a5ac05b8896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4" name="Google Shape;244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8:notes"/>
          <p:cNvSpPr txBox="1">
            <a:spLocks noGrp="1"/>
          </p:cNvSpPr>
          <p:nvPr>
            <p:ph type="body" idx="1"/>
          </p:nvPr>
        </p:nvSpPr>
        <p:spPr>
          <a:xfrm>
            <a:off x="679482" y="4714975"/>
            <a:ext cx="5438711" cy="44673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350" tIns="81350" rIns="81350" bIns="813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83" name="Google Shape;18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32ff03185d6_1_2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7" name="Google Shape;287;g32ff03185d6_1_227:notes"/>
          <p:cNvSpPr txBox="1">
            <a:spLocks noGrp="1"/>
          </p:cNvSpPr>
          <p:nvPr>
            <p:ph type="body" idx="1"/>
          </p:nvPr>
        </p:nvSpPr>
        <p:spPr>
          <a:xfrm>
            <a:off x="685480" y="4400181"/>
            <a:ext cx="5487000" cy="3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/>
              <a:t>Зимняя школа и др.</a:t>
            </a:r>
            <a:endParaRPr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288" name="Google Shape;288;g32ff03185d6_1_227:notes"/>
          <p:cNvSpPr txBox="1">
            <a:spLocks noGrp="1"/>
          </p:cNvSpPr>
          <p:nvPr>
            <p:ph type="sldNum" idx="12"/>
          </p:nvPr>
        </p:nvSpPr>
        <p:spPr>
          <a:xfrm>
            <a:off x="3883852" y="8686299"/>
            <a:ext cx="2972400" cy="45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2" name="Google Shape;162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1">
  <p:cSld name="OBJECT_1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_AND_BODY_1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>
            <a:spLocks noGrp="1"/>
          </p:cNvSpPr>
          <p:nvPr>
            <p:ph type="title"/>
          </p:nvPr>
        </p:nvSpPr>
        <p:spPr>
          <a:xfrm>
            <a:off x="628560" y="273780"/>
            <a:ext cx="7886400" cy="99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subTitle" idx="1"/>
          </p:nvPr>
        </p:nvSpPr>
        <p:spPr>
          <a:xfrm>
            <a:off x="628560" y="1369170"/>
            <a:ext cx="7886400" cy="326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1pPr>
            <a:lvl2pPr lvl="1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lvl="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lvl="3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lvl="4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lvl="5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lvl="6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lvl="7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lvl="8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_AND_BODY_2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7"/>
          <p:cNvSpPr txBox="1">
            <a:spLocks noGrp="1"/>
          </p:cNvSpPr>
          <p:nvPr>
            <p:ph type="title"/>
          </p:nvPr>
        </p:nvSpPr>
        <p:spPr>
          <a:xfrm>
            <a:off x="628560" y="273780"/>
            <a:ext cx="7886400" cy="99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subTitle" idx="1"/>
          </p:nvPr>
        </p:nvSpPr>
        <p:spPr>
          <a:xfrm>
            <a:off x="628560" y="1369170"/>
            <a:ext cx="7886400" cy="326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1pPr>
            <a:lvl2pPr lvl="1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lvl="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lvl="3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lvl="4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lvl="5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lvl="6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lvl="7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lvl="8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9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3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3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7235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685800" lvl="1" indent="-2381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028700" lvl="2" indent="-2381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371600" lvl="3" indent="-2381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1714500" lvl="4" indent="-2381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057400" lvl="5" indent="-2381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2400300" lvl="6" indent="-2381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2743200" lvl="7" indent="-2381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3086100" lvl="8" indent="-23812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3" name="Google Shape;33;p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2183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четыре объекта" type="fourObj">
  <p:cSld name="Заголовок и четыре объекта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6"/>
          <p:cNvSpPr txBox="1">
            <a:spLocks noGrp="1"/>
          </p:cNvSpPr>
          <p:nvPr>
            <p:ph type="title"/>
          </p:nvPr>
        </p:nvSpPr>
        <p:spPr>
          <a:xfrm>
            <a:off x="685800" y="457200"/>
            <a:ext cx="77724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6"/>
          <p:cNvSpPr txBox="1">
            <a:spLocks noGrp="1"/>
          </p:cNvSpPr>
          <p:nvPr>
            <p:ph type="body" idx="1"/>
          </p:nvPr>
        </p:nvSpPr>
        <p:spPr>
          <a:xfrm>
            <a:off x="685800" y="1485900"/>
            <a:ext cx="3810000" cy="148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304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Char char="•"/>
              <a:defRPr/>
            </a:lvl1pPr>
            <a:lvl2pPr marL="685800" lvl="1" indent="-2857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2400"/>
              <a:buChar char="•"/>
              <a:defRPr/>
            </a:lvl2pPr>
            <a:lvl3pPr marL="1028700" lvl="2" indent="-2667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20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46"/>
          <p:cNvSpPr txBox="1">
            <a:spLocks noGrp="1"/>
          </p:cNvSpPr>
          <p:nvPr>
            <p:ph type="body" idx="2"/>
          </p:nvPr>
        </p:nvSpPr>
        <p:spPr>
          <a:xfrm>
            <a:off x="4648200" y="1485900"/>
            <a:ext cx="3810000" cy="148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304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Char char="•"/>
              <a:defRPr/>
            </a:lvl1pPr>
            <a:lvl2pPr marL="685800" lvl="1" indent="-2857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2400"/>
              <a:buChar char="•"/>
              <a:defRPr/>
            </a:lvl2pPr>
            <a:lvl3pPr marL="1028700" lvl="2" indent="-2667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20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46"/>
          <p:cNvSpPr txBox="1">
            <a:spLocks noGrp="1"/>
          </p:cNvSpPr>
          <p:nvPr>
            <p:ph type="body" idx="3"/>
          </p:nvPr>
        </p:nvSpPr>
        <p:spPr>
          <a:xfrm>
            <a:off x="685800" y="3086100"/>
            <a:ext cx="3810000" cy="148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304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Char char="•"/>
              <a:defRPr/>
            </a:lvl1pPr>
            <a:lvl2pPr marL="685800" lvl="1" indent="-2857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2400"/>
              <a:buChar char="•"/>
              <a:defRPr/>
            </a:lvl2pPr>
            <a:lvl3pPr marL="1028700" lvl="2" indent="-2667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20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46"/>
          <p:cNvSpPr txBox="1">
            <a:spLocks noGrp="1"/>
          </p:cNvSpPr>
          <p:nvPr>
            <p:ph type="body" idx="4"/>
          </p:nvPr>
        </p:nvSpPr>
        <p:spPr>
          <a:xfrm>
            <a:off x="4648200" y="3086100"/>
            <a:ext cx="3810000" cy="148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304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800"/>
              <a:buChar char="•"/>
              <a:defRPr/>
            </a:lvl1pPr>
            <a:lvl2pPr marL="685800" lvl="1" indent="-2857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2400"/>
              <a:buChar char="•"/>
              <a:defRPr/>
            </a:lvl2pPr>
            <a:lvl3pPr marL="1028700" lvl="2" indent="-2667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20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46"/>
          <p:cNvSpPr txBox="1">
            <a:spLocks noGrp="1"/>
          </p:cNvSpPr>
          <p:nvPr>
            <p:ph type="dt" idx="10"/>
          </p:nvPr>
        </p:nvSpPr>
        <p:spPr>
          <a:xfrm>
            <a:off x="685800" y="4686300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46"/>
          <p:cNvSpPr txBox="1">
            <a:spLocks noGrp="1"/>
          </p:cNvSpPr>
          <p:nvPr>
            <p:ph type="ftr" idx="11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6"/>
          <p:cNvSpPr txBox="1">
            <a:spLocks noGrp="1"/>
          </p:cNvSpPr>
          <p:nvPr>
            <p:ph type="sldNum" idx="12"/>
          </p:nvPr>
        </p:nvSpPr>
        <p:spPr>
          <a:xfrm>
            <a:off x="6553200" y="4686300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3020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>
  <p:cSld name="1_Blank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4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11516" marR="0" lvl="0" indent="0" algn="r">
              <a:lnSpc>
                <a:spcPct val="100000"/>
              </a:lnSpc>
              <a:spcBef>
                <a:spcPts val="9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454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11516" marR="0" lvl="1" indent="0" algn="r">
              <a:lnSpc>
                <a:spcPct val="100000"/>
              </a:lnSpc>
              <a:spcBef>
                <a:spcPts val="9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454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1516" marR="0" lvl="2" indent="0" algn="r">
              <a:lnSpc>
                <a:spcPct val="100000"/>
              </a:lnSpc>
              <a:spcBef>
                <a:spcPts val="9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454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16" marR="0" lvl="3" indent="0" algn="r">
              <a:lnSpc>
                <a:spcPct val="100000"/>
              </a:lnSpc>
              <a:spcBef>
                <a:spcPts val="9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454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1516" marR="0" lvl="4" indent="0" algn="r">
              <a:lnSpc>
                <a:spcPct val="100000"/>
              </a:lnSpc>
              <a:spcBef>
                <a:spcPts val="9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454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1516" marR="0" lvl="5" indent="0" algn="r">
              <a:lnSpc>
                <a:spcPct val="100000"/>
              </a:lnSpc>
              <a:spcBef>
                <a:spcPts val="9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454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11516" marR="0" lvl="6" indent="0" algn="r">
              <a:lnSpc>
                <a:spcPct val="100000"/>
              </a:lnSpc>
              <a:spcBef>
                <a:spcPts val="9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454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1516" marR="0" lvl="7" indent="0" algn="r">
              <a:lnSpc>
                <a:spcPct val="100000"/>
              </a:lnSpc>
              <a:spcBef>
                <a:spcPts val="9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454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1516" marR="0" lvl="8" indent="0" algn="r">
              <a:lnSpc>
                <a:spcPct val="100000"/>
              </a:lnSpc>
              <a:spcBef>
                <a:spcPts val="9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454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431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8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4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48"/>
          <p:cNvSpPr txBox="1"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1714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1800">
                <a:solidFill>
                  <a:srgbClr val="888888"/>
                </a:solidFill>
              </a:defRPr>
            </a:lvl1pPr>
            <a:lvl2pPr marL="685800" lvl="1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1500">
                <a:solidFill>
                  <a:srgbClr val="888888"/>
                </a:solidFill>
              </a:defRPr>
            </a:lvl2pPr>
            <a:lvl3pPr marL="1028700" lvl="2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350">
                <a:solidFill>
                  <a:srgbClr val="888888"/>
                </a:solidFill>
              </a:defRPr>
            </a:lvl3pPr>
            <a:lvl4pPr marL="1371600" lvl="3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4pPr>
            <a:lvl5pPr marL="1714500" lvl="4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5pPr>
            <a:lvl6pPr marL="2057400" lvl="5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6pPr>
            <a:lvl7pPr marL="2400300" lvl="6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7pPr>
            <a:lvl8pPr marL="2743200" lvl="7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8pPr>
            <a:lvl9pPr marL="3086100" lvl="8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8" name="Google Shape;88;p4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4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9741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49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" name="Google Shape;94;p49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4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4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4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4070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50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50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3238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2400"/>
            </a:lvl1pPr>
            <a:lvl2pPr marL="685800" lvl="1" indent="-30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100"/>
            </a:lvl2pPr>
            <a:lvl3pPr marL="1028700" lvl="2" indent="-2857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800"/>
            </a:lvl3pPr>
            <a:lvl4pPr marL="1371600" lvl="3" indent="-2667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500"/>
            </a:lvl4pPr>
            <a:lvl5pPr marL="1714500" lvl="4" indent="-2667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500"/>
            </a:lvl5pPr>
            <a:lvl6pPr marL="2057400" lvl="5" indent="-2667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500"/>
            </a:lvl6pPr>
            <a:lvl7pPr marL="2400300" lvl="6" indent="-2667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500"/>
            </a:lvl7pPr>
            <a:lvl8pPr marL="2743200" lvl="7" indent="-2667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500"/>
            </a:lvl8pPr>
            <a:lvl9pPr marL="3086100" lvl="8" indent="-2667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500"/>
            </a:lvl9pPr>
          </a:lstStyle>
          <a:p>
            <a:endParaRPr/>
          </a:p>
        </p:txBody>
      </p:sp>
      <p:sp>
        <p:nvSpPr>
          <p:cNvPr id="101" name="Google Shape;101;p50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1714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1pPr>
            <a:lvl2pPr marL="685800" lvl="1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050"/>
            </a:lvl2pPr>
            <a:lvl3pPr marL="1028700" lvl="2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900"/>
            </a:lvl3pPr>
            <a:lvl4pPr marL="1371600" lvl="3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4pPr>
            <a:lvl5pPr marL="1714500" lvl="4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5pPr>
            <a:lvl6pPr marL="2057400" lvl="5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6pPr>
            <a:lvl7pPr marL="2400300" lvl="6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7pPr>
            <a:lvl8pPr marL="2743200" lvl="7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8pPr>
            <a:lvl9pPr marL="3086100" lvl="8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9pPr>
          </a:lstStyle>
          <a:p>
            <a:endParaRPr/>
          </a:p>
        </p:txBody>
      </p:sp>
      <p:sp>
        <p:nvSpPr>
          <p:cNvPr id="102" name="Google Shape;102;p5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5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5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9517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51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51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108" name="Google Shape;108;p51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1714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1pPr>
            <a:lvl2pPr marL="685800" lvl="1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050"/>
            </a:lvl2pPr>
            <a:lvl3pPr marL="1028700" lvl="2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900"/>
            </a:lvl3pPr>
            <a:lvl4pPr marL="1371600" lvl="3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4pPr>
            <a:lvl5pPr marL="1714500" lvl="4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5pPr>
            <a:lvl6pPr marL="2057400" lvl="5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6pPr>
            <a:lvl7pPr marL="2400300" lvl="6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7pPr>
            <a:lvl8pPr marL="2743200" lvl="7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8pPr>
            <a:lvl9pPr marL="3086100" lvl="8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9pPr>
          </a:lstStyle>
          <a:p>
            <a:endParaRPr/>
          </a:p>
        </p:txBody>
      </p:sp>
      <p:sp>
        <p:nvSpPr>
          <p:cNvPr id="109" name="Google Shape;109;p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5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5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6908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52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52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80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5" name="Google Shape;115;p5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5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7147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53"/>
          <p:cNvSpPr txBox="1">
            <a:spLocks noGrp="1"/>
          </p:cNvSpPr>
          <p:nvPr>
            <p:ph type="title"/>
          </p:nvPr>
        </p:nvSpPr>
        <p:spPr>
          <a:xfrm rot="5400000">
            <a:off x="5350073" y="1467446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53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1" name="Google Shape;121;p5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5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901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2" r:id="rId14"/>
    <p:sldLayoutId id="2147483663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6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36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05265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hyperlink" Target="https://www.instagram.com/reel/C5X7_7ZIed6/?igsh=ZXlhZmw2bDlxZTkx" TargetMode="Externa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share/p/ez7Sv29QFnvKbL7j/?mibextid=oFDknk" TargetMode="External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3.png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44850" y="0"/>
            <a:ext cx="9001126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8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p18"/>
          <p:cNvSpPr/>
          <p:nvPr/>
        </p:nvSpPr>
        <p:spPr>
          <a:xfrm>
            <a:off x="70800" y="1704925"/>
            <a:ext cx="9001200" cy="202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ctrTitle"/>
          </p:nvPr>
        </p:nvSpPr>
        <p:spPr>
          <a:xfrm>
            <a:off x="311725" y="1935000"/>
            <a:ext cx="8520600" cy="140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4796"/>
              <a:buFont typeface="Arial"/>
              <a:buNone/>
            </a:pPr>
            <a:r>
              <a:rPr lang="en" sz="2455" b="1"/>
              <a:t>Фитосанитарная безопасность - основа продовольственной устойчивости: роль прикладной науки и вызовы, требующие системной поддержки</a:t>
            </a:r>
            <a:endParaRPr sz="2455" b="1"/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4796"/>
              <a:buFont typeface="Arial"/>
              <a:buNone/>
            </a:pPr>
            <a:endParaRPr sz="2455" b="1"/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55" b="1"/>
          </a:p>
        </p:txBody>
      </p:sp>
      <p:pic>
        <p:nvPicPr>
          <p:cNvPr id="82" name="Google Shape;82;p18" descr="LogoPPI.jpg"/>
          <p:cNvPicPr preferRelativeResize="0"/>
          <p:nvPr/>
        </p:nvPicPr>
        <p:blipFill rotWithShape="1">
          <a:blip r:embed="rId4">
            <a:alphaModFix/>
          </a:blip>
          <a:srcRect t="10552" b="10107"/>
          <a:stretch/>
        </p:blipFill>
        <p:spPr>
          <a:xfrm>
            <a:off x="2318475" y="266775"/>
            <a:ext cx="1093350" cy="868150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8"/>
          <p:cNvSpPr/>
          <p:nvPr/>
        </p:nvSpPr>
        <p:spPr>
          <a:xfrm>
            <a:off x="457350" y="266625"/>
            <a:ext cx="1783500" cy="868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4" name="Google Shape;84;p1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5325" y="533247"/>
            <a:ext cx="1427550" cy="39575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8"/>
          <p:cNvSpPr txBox="1"/>
          <p:nvPr/>
        </p:nvSpPr>
        <p:spPr>
          <a:xfrm>
            <a:off x="70800" y="4258825"/>
            <a:ext cx="3270900" cy="738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dk1"/>
                </a:solidFill>
              </a:rPr>
              <a:t>Докладчик: 	</a:t>
            </a:r>
            <a:endParaRPr sz="1200" b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dk1"/>
                </a:solidFill>
              </a:rPr>
              <a:t>Успанов А.М., к.б.н.</a:t>
            </a:r>
            <a:endParaRPr sz="1200" b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dk1"/>
                </a:solidFill>
              </a:rPr>
              <a:t>Заместитель Председателя Правления </a:t>
            </a:r>
            <a:endParaRPr sz="1200" b="1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35F4DD-C57D-6CF8-4EF0-76159EA916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5219"/>
            <a:ext cx="8808522" cy="720754"/>
          </a:xfrm>
        </p:spPr>
        <p:txBody>
          <a:bodyPr>
            <a:normAutofit/>
          </a:bodyPr>
          <a:lstStyle/>
          <a:p>
            <a:endParaRPr lang="ru-KZ" sz="1950" dirty="0">
              <a:latin typeface="+mn-lt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2C6BDC5-42AE-5F55-8628-940D4E06D3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9625" y="765460"/>
            <a:ext cx="2483869" cy="186290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FEA421E-CDCE-34C0-0694-794E72A5C0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35" y="765461"/>
            <a:ext cx="2483868" cy="186290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2B0299E-E0EF-6D94-3124-1921254E1C6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318" r="8585"/>
          <a:stretch/>
        </p:blipFill>
        <p:spPr>
          <a:xfrm rot="5400000">
            <a:off x="2836069" y="659771"/>
            <a:ext cx="1866162" cy="207428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9754CA2-D11A-DB87-4D67-A08BF7DC95E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0296"/>
          <a:stretch/>
        </p:blipFill>
        <p:spPr>
          <a:xfrm rot="5400000">
            <a:off x="364632" y="2454698"/>
            <a:ext cx="2311854" cy="278964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352D3C1-C034-F3C5-DBDB-734EBC84D4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32661" y="2704971"/>
            <a:ext cx="3067304" cy="23004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8DB4D52-AF7E-66CB-BEDC-CE471FFFA734}"/>
              </a:ext>
            </a:extLst>
          </p:cNvPr>
          <p:cNvSpPr txBox="1"/>
          <p:nvPr/>
        </p:nvSpPr>
        <p:spPr>
          <a:xfrm>
            <a:off x="6560373" y="2865885"/>
            <a:ext cx="2248149" cy="1777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ru-RU" sz="1200" dirty="0"/>
              <a:t>Студенты Казахского национального аграрного исследовательского университета и Костанайского инженерно-экономического университета ежегодно проходят стажировки в рамках проекта </a:t>
            </a:r>
            <a:r>
              <a:rPr lang="ru-RU" sz="1350" b="1" dirty="0">
                <a:solidFill>
                  <a:srgbClr val="70AD47">
                    <a:lumMod val="50000"/>
                  </a:srgbClr>
                </a:solidFill>
              </a:rPr>
              <a:t>АГРОКАЗ</a:t>
            </a:r>
            <a:endParaRPr lang="ru-KZ" sz="1350" b="1" dirty="0">
              <a:solidFill>
                <a:srgbClr val="70AD47">
                  <a:lumMod val="50000"/>
                </a:srgbClr>
              </a:solidFill>
            </a:endParaRPr>
          </a:p>
        </p:txBody>
      </p:sp>
      <p:sp>
        <p:nvSpPr>
          <p:cNvPr id="11" name="Google Shape;142;p2">
            <a:extLst>
              <a:ext uri="{FF2B5EF4-FFF2-40B4-BE49-F238E27FC236}">
                <a16:creationId xmlns:a16="http://schemas.microsoft.com/office/drawing/2014/main" id="{DC77264A-3E3D-3730-7E04-1987356EB866}"/>
              </a:ext>
            </a:extLst>
          </p:cNvPr>
          <p:cNvSpPr txBox="1">
            <a:spLocks/>
          </p:cNvSpPr>
          <p:nvPr/>
        </p:nvSpPr>
        <p:spPr>
          <a:xfrm>
            <a:off x="17623" y="9579"/>
            <a:ext cx="9126377" cy="72075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defTabSz="685800">
              <a:buClr>
                <a:srgbClr val="000000"/>
              </a:buClr>
              <a:buSzPts val="2400"/>
            </a:pPr>
            <a:r>
              <a:rPr lang="ru-RU" sz="2400" dirty="0">
                <a:solidFill>
                  <a:srgbClr val="FFFFFF"/>
                </a:solidFill>
                <a:latin typeface="Arial"/>
              </a:rPr>
              <a:t>Сотрудничество с образовательными учреждениями </a:t>
            </a:r>
          </a:p>
          <a:p>
            <a:pPr algn="ctr" defTabSz="685800">
              <a:buClr>
                <a:srgbClr val="000000"/>
              </a:buClr>
              <a:buSzPts val="2400"/>
            </a:pPr>
            <a:r>
              <a:rPr lang="ru-RU" sz="2400" dirty="0">
                <a:solidFill>
                  <a:srgbClr val="FFFFFF"/>
                </a:solidFill>
                <a:latin typeface="Arial"/>
              </a:rPr>
              <a:t>для подготовки специалистов</a:t>
            </a:r>
            <a:br>
              <a:rPr lang="ru-RU" sz="2250" b="1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</a:br>
            <a:endParaRPr lang="ru-RU" sz="2250" b="1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64B99B1-50B2-705E-8BE6-DDFA2A39C1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7241702" y="994677"/>
            <a:ext cx="1846764" cy="1385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7093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35222993-6850-1ADA-8634-7C179314D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5276" y="889397"/>
            <a:ext cx="7553449" cy="617769"/>
          </a:xfrm>
        </p:spPr>
        <p:txBody>
          <a:bodyPr>
            <a:noAutofit/>
          </a:bodyPr>
          <a:lstStyle/>
          <a:p>
            <a:pPr marL="85725" indent="0" algn="just">
              <a:buNone/>
            </a:pPr>
            <a:r>
              <a:rPr lang="ru-RU" sz="1200" dirty="0">
                <a:latin typeface="+mn-lt"/>
              </a:rPr>
              <a:t>Цели проекта - повышение интереса детей к науке, популяризация науки среди детей и молодежи. Проект также поощряет детей к участию в различных исследовательских процессах, развивая их стремление узнавать новое в различных областях науки.</a:t>
            </a:r>
            <a:endParaRPr lang="ru-KZ" sz="1200" dirty="0"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390EEE-3CB1-9498-1F8B-EB65E5B7B236}"/>
              </a:ext>
            </a:extLst>
          </p:cNvPr>
          <p:cNvSpPr txBox="1"/>
          <p:nvPr/>
        </p:nvSpPr>
        <p:spPr>
          <a:xfrm>
            <a:off x="907756" y="1669485"/>
            <a:ext cx="7042067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/>
            <a:r>
              <a:rPr lang="ru-KZ" sz="1050" dirty="0">
                <a:hlinkClick r:id="rId2"/>
              </a:rPr>
              <a:t>https://www.instagram.com/reel/C5X7_7ZIed6/?igsh=ZXlhZmw2bDlxZTkx</a:t>
            </a:r>
            <a:r>
              <a:rPr lang="ru-KZ" sz="1050" dirty="0"/>
              <a:t>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3B7DD5A-9F69-E153-4A33-EBF0644CDA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998" y="926939"/>
            <a:ext cx="515278" cy="515278"/>
          </a:xfrm>
          <a:prstGeom prst="rect">
            <a:avLst/>
          </a:prstGeom>
        </p:spPr>
      </p:pic>
      <p:sp>
        <p:nvSpPr>
          <p:cNvPr id="12" name="Google Shape;142;p2">
            <a:extLst>
              <a:ext uri="{FF2B5EF4-FFF2-40B4-BE49-F238E27FC236}">
                <a16:creationId xmlns:a16="http://schemas.microsoft.com/office/drawing/2014/main" id="{A0F21DA7-1433-8EA7-679D-FE76FC5712C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9850" y="211800"/>
            <a:ext cx="6489550" cy="49262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>
              <a:buSzPts val="2400"/>
            </a:pPr>
            <a:r>
              <a:rPr lang="ru-RU" sz="2500" dirty="0">
                <a:solidFill>
                  <a:schemeClr val="bg1"/>
                </a:solidFill>
              </a:rPr>
              <a:t>Участие </a:t>
            </a:r>
            <a:r>
              <a:rPr lang="ru-RU" sz="2500" dirty="0" err="1">
                <a:solidFill>
                  <a:schemeClr val="bg1"/>
                </a:solidFill>
              </a:rPr>
              <a:t>КазНИИЗиКР</a:t>
            </a:r>
            <a:r>
              <a:rPr lang="ru-RU" sz="2500" dirty="0">
                <a:solidFill>
                  <a:schemeClr val="bg1"/>
                </a:solidFill>
              </a:rPr>
              <a:t> в проекте </a:t>
            </a:r>
            <a:r>
              <a:rPr lang="en-US" sz="2500" dirty="0">
                <a:solidFill>
                  <a:schemeClr val="bg1"/>
                </a:solidFill>
              </a:rPr>
              <a:t>“</a:t>
            </a:r>
            <a:r>
              <a:rPr lang="ru-RU" sz="2500" dirty="0">
                <a:solidFill>
                  <a:schemeClr val="bg1"/>
                </a:solidFill>
              </a:rPr>
              <a:t>Дети в Науке</a:t>
            </a:r>
            <a:r>
              <a:rPr lang="en-US" sz="2500" dirty="0">
                <a:solidFill>
                  <a:schemeClr val="bg1"/>
                </a:solidFill>
              </a:rPr>
              <a:t>”</a:t>
            </a:r>
            <a:br>
              <a:rPr lang="en-US" sz="2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endParaRPr sz="2500" b="1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AF6B00A-50CB-EA1E-E070-3AB0DAF8A6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713" y="1652674"/>
            <a:ext cx="303563" cy="303563"/>
          </a:xfrm>
          <a:prstGeom prst="rect">
            <a:avLst/>
          </a:prstGeom>
        </p:spPr>
      </p:pic>
      <p:pic>
        <p:nvPicPr>
          <p:cNvPr id="15" name="Google Shape;337;p20">
            <a:extLst>
              <a:ext uri="{FF2B5EF4-FFF2-40B4-BE49-F238E27FC236}">
                <a16:creationId xmlns:a16="http://schemas.microsoft.com/office/drawing/2014/main" id="{F1A20938-D4D7-52E1-F3E9-B2CE1E62827A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r="11488"/>
          <a:stretch/>
        </p:blipFill>
        <p:spPr>
          <a:xfrm>
            <a:off x="1743637" y="2108078"/>
            <a:ext cx="2539302" cy="26657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15A04098-3B3B-9EF4-B103-C309E08C08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9204" y="2108378"/>
            <a:ext cx="1339769" cy="133976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4A7C6FDF-E6DD-3868-D11F-4D120F0D1B78}"/>
              </a:ext>
            </a:extLst>
          </p:cNvPr>
          <p:cNvSpPr txBox="1"/>
          <p:nvPr/>
        </p:nvSpPr>
        <p:spPr>
          <a:xfrm>
            <a:off x="5316245" y="3537961"/>
            <a:ext cx="2378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ru-RU" sz="1200" dirty="0"/>
              <a:t>По концепции ОБУЧЕНИЯ В ТЕЧЕНИЕ ВСЕЙ ЖИЗНИ (</a:t>
            </a:r>
            <a:r>
              <a:rPr lang="en-US" sz="1200" dirty="0" err="1"/>
              <a:t>LifeLongLearning</a:t>
            </a:r>
            <a:r>
              <a:rPr lang="ru-RU" sz="1200" dirty="0"/>
              <a:t>)</a:t>
            </a:r>
            <a:endParaRPr lang="ru-KZ" sz="1050" dirty="0"/>
          </a:p>
        </p:txBody>
      </p:sp>
    </p:spTree>
    <p:extLst>
      <p:ext uri="{BB962C8B-B14F-4D97-AF65-F5344CB8AC3E}">
        <p14:creationId xmlns:p14="http://schemas.microsoft.com/office/powerpoint/2010/main" val="3825830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38"/>
          <p:cNvSpPr txBox="1">
            <a:spLocks noGrp="1"/>
          </p:cNvSpPr>
          <p:nvPr>
            <p:ph type="title"/>
          </p:nvPr>
        </p:nvSpPr>
        <p:spPr>
          <a:xfrm>
            <a:off x="183975" y="495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2200" b="1"/>
              <a:t>РАСПРОСТРАНЕНИЕ ЗНАНИЙ И СОТРУДНИЧЕСТВО С СХТП</a:t>
            </a:r>
            <a:endParaRPr sz="2200" b="1"/>
          </a:p>
        </p:txBody>
      </p:sp>
      <p:sp>
        <p:nvSpPr>
          <p:cNvPr id="342" name="Google Shape;342;p38"/>
          <p:cNvSpPr txBox="1">
            <a:spLocks noGrp="1"/>
          </p:cNvSpPr>
          <p:nvPr>
            <p:ph type="body" idx="1"/>
          </p:nvPr>
        </p:nvSpPr>
        <p:spPr>
          <a:xfrm>
            <a:off x="246950" y="695275"/>
            <a:ext cx="5855700" cy="49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" sz="1200"/>
              <a:t>На базе Института создан </a:t>
            </a:r>
            <a:r>
              <a:rPr lang="en" sz="1200" b="1"/>
              <a:t>Центр Распространения Знаний</a:t>
            </a:r>
            <a:r>
              <a:rPr lang="en" sz="1200"/>
              <a:t>, который ежегодно проводит обучающие мероприятия для специалистов АПК, онлайн и оффлайн. За этот период проведено:</a:t>
            </a:r>
            <a:endParaRPr sz="1200"/>
          </a:p>
        </p:txBody>
      </p:sp>
      <p:sp>
        <p:nvSpPr>
          <p:cNvPr id="343" name="Google Shape;343;p38"/>
          <p:cNvSpPr txBox="1">
            <a:spLocks noGrp="1"/>
          </p:cNvSpPr>
          <p:nvPr>
            <p:ph type="body" idx="1"/>
          </p:nvPr>
        </p:nvSpPr>
        <p:spPr>
          <a:xfrm>
            <a:off x="246950" y="1332575"/>
            <a:ext cx="5983800" cy="1637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" sz="1200"/>
              <a:t>2021 - 1 семинар (</a:t>
            </a:r>
            <a:r>
              <a:rPr lang="en" sz="1300" b="1"/>
              <a:t>25</a:t>
            </a:r>
            <a:r>
              <a:rPr lang="en" sz="1200"/>
              <a:t> СХТП)</a:t>
            </a:r>
            <a:endParaRPr sz="1200"/>
          </a:p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en" sz="1200"/>
              <a:t>2022 - 4 семинара (</a:t>
            </a:r>
            <a:r>
              <a:rPr lang="en" sz="1300" b="1"/>
              <a:t>100</a:t>
            </a:r>
            <a:r>
              <a:rPr lang="en" sz="1200"/>
              <a:t> СХТП), 15 вебинаров (</a:t>
            </a:r>
            <a:r>
              <a:rPr lang="en" sz="1300" b="1"/>
              <a:t>375</a:t>
            </a:r>
            <a:r>
              <a:rPr lang="en" sz="1200"/>
              <a:t> участников), международная научно-техническая конференция молодых ученых (</a:t>
            </a:r>
            <a:r>
              <a:rPr lang="en" sz="1300" b="1"/>
              <a:t>100 </a:t>
            </a:r>
            <a:r>
              <a:rPr lang="en" sz="1200"/>
              <a:t>участников)</a:t>
            </a:r>
            <a:endParaRPr sz="1200"/>
          </a:p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en" sz="1200"/>
              <a:t>2023 - 3 семинара (</a:t>
            </a:r>
            <a:r>
              <a:rPr lang="en" sz="1300" b="1"/>
              <a:t>75 </a:t>
            </a:r>
            <a:r>
              <a:rPr lang="en" sz="1200"/>
              <a:t>СХТП), 15 вебинаров (</a:t>
            </a:r>
            <a:r>
              <a:rPr lang="en" sz="1300" b="1"/>
              <a:t>450</a:t>
            </a:r>
            <a:r>
              <a:rPr lang="en" sz="1200"/>
              <a:t> участников), консультации - </a:t>
            </a:r>
            <a:r>
              <a:rPr lang="en" sz="1200" b="1"/>
              <a:t>34, </a:t>
            </a:r>
            <a:r>
              <a:rPr lang="en" sz="1200"/>
              <a:t>международная научно-практическая конференция (</a:t>
            </a:r>
            <a:r>
              <a:rPr lang="en" sz="1300" b="1"/>
              <a:t>150 </a:t>
            </a:r>
            <a:r>
              <a:rPr lang="en" sz="1200"/>
              <a:t>участников)</a:t>
            </a:r>
            <a:r>
              <a:rPr lang="en" sz="1200" b="1"/>
              <a:t>,                  </a:t>
            </a:r>
            <a:r>
              <a:rPr lang="en" sz="1300" b="1"/>
              <a:t>1 </a:t>
            </a:r>
            <a:r>
              <a:rPr lang="en" sz="1200"/>
              <a:t>республиканский семинар-совещание и круглый стол</a:t>
            </a:r>
            <a:endParaRPr sz="1200"/>
          </a:p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en" sz="1200"/>
              <a:t>2024 - 3 семинара (</a:t>
            </a:r>
            <a:r>
              <a:rPr lang="en" sz="1300" b="1"/>
              <a:t>75</a:t>
            </a:r>
            <a:r>
              <a:rPr lang="en" sz="1200"/>
              <a:t> СХТП), 13 вебинаров (</a:t>
            </a:r>
            <a:r>
              <a:rPr lang="en" sz="1300" b="1"/>
              <a:t>390</a:t>
            </a:r>
            <a:r>
              <a:rPr lang="en" sz="1200"/>
              <a:t> участников), консультации - </a:t>
            </a:r>
            <a:r>
              <a:rPr lang="en" sz="1200" b="1"/>
              <a:t>35, </a:t>
            </a:r>
            <a:r>
              <a:rPr lang="en" sz="1300" b="1"/>
              <a:t>2</a:t>
            </a:r>
            <a:r>
              <a:rPr lang="en" sz="1200" b="1"/>
              <a:t> </a:t>
            </a:r>
            <a:r>
              <a:rPr lang="en" sz="1200"/>
              <a:t>республиканских семинара-совещания и круглые столы</a:t>
            </a:r>
            <a:endParaRPr sz="1200" b="1"/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endParaRPr sz="1200"/>
          </a:p>
        </p:txBody>
      </p:sp>
      <p:sp>
        <p:nvSpPr>
          <p:cNvPr id="344" name="Google Shape;344;p38"/>
          <p:cNvSpPr txBox="1">
            <a:spLocks noGrp="1"/>
          </p:cNvSpPr>
          <p:nvPr>
            <p:ph type="body" idx="1"/>
          </p:nvPr>
        </p:nvSpPr>
        <p:spPr>
          <a:xfrm>
            <a:off x="246950" y="3549763"/>
            <a:ext cx="4455900" cy="170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en" sz="1000"/>
              <a:t>Также ведется постоянная работа с Фондом “Дети в Науке”, в рамках которого проводятся лекции и мастер-классы для школьников, по темам, связанным с сельским хозяйством, защитой растений, роботизации и биологизации сельского хозяйства. </a:t>
            </a:r>
            <a:endParaRPr sz="1000"/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000" b="1"/>
              <a:t>В 2024 г. на престижном конкурсе в Индонезии, автор школьного научного Проекта Темирлан Марат получил Золотую Медаль. </a:t>
            </a:r>
            <a:r>
              <a:rPr lang="en" sz="1000" b="1" u="sng">
                <a:solidFill>
                  <a:schemeClr val="hlink"/>
                </a:solidFill>
                <a:hlinkClick r:id="rId3"/>
              </a:rPr>
              <a:t>(ссылка)</a:t>
            </a:r>
            <a:endParaRPr sz="1000" b="1"/>
          </a:p>
        </p:txBody>
      </p:sp>
      <p:pic>
        <p:nvPicPr>
          <p:cNvPr id="345" name="Google Shape;345;p38"/>
          <p:cNvPicPr preferRelativeResize="0"/>
          <p:nvPr/>
        </p:nvPicPr>
        <p:blipFill rotWithShape="1">
          <a:blip r:embed="rId4">
            <a:alphaModFix/>
          </a:blip>
          <a:srcRect b="15002"/>
          <a:stretch/>
        </p:blipFill>
        <p:spPr>
          <a:xfrm>
            <a:off x="6430875" y="622225"/>
            <a:ext cx="2547574" cy="1443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" name="Google Shape;346;p38"/>
          <p:cNvPicPr preferRelativeResize="0"/>
          <p:nvPr/>
        </p:nvPicPr>
        <p:blipFill rotWithShape="1">
          <a:blip r:embed="rId5">
            <a:alphaModFix/>
          </a:blip>
          <a:srcRect t="16310"/>
          <a:stretch/>
        </p:blipFill>
        <p:spPr>
          <a:xfrm>
            <a:off x="6422764" y="3614426"/>
            <a:ext cx="2563799" cy="1370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" name="Google Shape;347;p3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385200" y="2251776"/>
            <a:ext cx="2547574" cy="11762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" name="Google Shape;348;p3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782250" y="3347401"/>
            <a:ext cx="1309914" cy="16374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46"/>
          <p:cNvSpPr/>
          <p:nvPr/>
        </p:nvSpPr>
        <p:spPr>
          <a:xfrm>
            <a:off x="5109950" y="3468026"/>
            <a:ext cx="4034100" cy="1675500"/>
          </a:xfrm>
          <a:prstGeom prst="rect">
            <a:avLst/>
          </a:prstGeom>
          <a:solidFill>
            <a:srgbClr val="F5F6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3" name="Google Shape;563;p46"/>
          <p:cNvSpPr txBox="1"/>
          <p:nvPr/>
        </p:nvSpPr>
        <p:spPr>
          <a:xfrm>
            <a:off x="5272913" y="1062656"/>
            <a:ext cx="3815100" cy="12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9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Благодарим за внимание!</a:t>
            </a:r>
            <a:endParaRPr sz="39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564" name="Google Shape;564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37698" y="280512"/>
            <a:ext cx="978602" cy="654766"/>
          </a:xfrm>
          <a:prstGeom prst="rect">
            <a:avLst/>
          </a:prstGeom>
          <a:noFill/>
          <a:ln>
            <a:noFill/>
          </a:ln>
        </p:spPr>
      </p:pic>
      <p:pic>
        <p:nvPicPr>
          <p:cNvPr id="565" name="Google Shape;565;p46"/>
          <p:cNvPicPr preferRelativeResize="0"/>
          <p:nvPr/>
        </p:nvPicPr>
        <p:blipFill rotWithShape="1">
          <a:blip r:embed="rId4">
            <a:alphaModFix/>
          </a:blip>
          <a:srcRect b="6226"/>
          <a:stretch/>
        </p:blipFill>
        <p:spPr>
          <a:xfrm>
            <a:off x="-37" y="0"/>
            <a:ext cx="5109977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66" name="Google Shape;566;p4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72913" y="4763182"/>
            <a:ext cx="3107531" cy="3286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67" name="Google Shape;567;p4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272913" y="4009088"/>
            <a:ext cx="2000250" cy="3286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68" name="Google Shape;568;p46"/>
          <p:cNvPicPr preferRelativeResize="0"/>
          <p:nvPr/>
        </p:nvPicPr>
        <p:blipFill rotWithShape="1">
          <a:blip r:embed="rId7">
            <a:alphaModFix/>
          </a:blip>
          <a:srcRect l="-4330" r="4330"/>
          <a:stretch/>
        </p:blipFill>
        <p:spPr>
          <a:xfrm>
            <a:off x="5083650" y="3635738"/>
            <a:ext cx="1758521" cy="328613"/>
          </a:xfrm>
          <a:prstGeom prst="rect">
            <a:avLst/>
          </a:prstGeom>
          <a:noFill/>
          <a:ln>
            <a:noFill/>
          </a:ln>
        </p:spPr>
      </p:pic>
      <p:sp>
        <p:nvSpPr>
          <p:cNvPr id="569" name="Google Shape;569;p46"/>
          <p:cNvSpPr txBox="1"/>
          <p:nvPr/>
        </p:nvSpPr>
        <p:spPr>
          <a:xfrm>
            <a:off x="5511800" y="4364363"/>
            <a:ext cx="1758600" cy="328500"/>
          </a:xfrm>
          <a:prstGeom prst="rect">
            <a:avLst/>
          </a:prstGeom>
          <a:solidFill>
            <a:srgbClr val="F5F6FA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666666"/>
                </a:solidFill>
              </a:rPr>
              <a:t>niizkr</a:t>
            </a:r>
            <a:r>
              <a:rPr lang="en" sz="1100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.kz</a:t>
            </a:r>
            <a:endParaRPr sz="1700">
              <a:solidFill>
                <a:srgbClr val="66666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570" name="Google Shape;570;p4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349127" y="4474725"/>
            <a:ext cx="141325" cy="141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2" name="Google Shape;572;p4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591974" y="3490750"/>
            <a:ext cx="2491351" cy="586750"/>
          </a:xfrm>
          <a:prstGeom prst="rect">
            <a:avLst/>
          </a:prstGeom>
          <a:noFill/>
          <a:ln>
            <a:noFill/>
          </a:ln>
        </p:spPr>
      </p:pic>
      <p:sp>
        <p:nvSpPr>
          <p:cNvPr id="573" name="Google Shape;573;p46"/>
          <p:cNvSpPr txBox="1"/>
          <p:nvPr/>
        </p:nvSpPr>
        <p:spPr>
          <a:xfrm>
            <a:off x="5490450" y="3649275"/>
            <a:ext cx="2147100" cy="2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+7 (727) 246-73-66</a:t>
            </a:r>
            <a:endParaRPr sz="1000">
              <a:solidFill>
                <a:schemeClr val="dk2"/>
              </a:solidFill>
            </a:endParaRPr>
          </a:p>
        </p:txBody>
      </p:sp>
      <p:pic>
        <p:nvPicPr>
          <p:cNvPr id="574" name="Google Shape;574;p4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548299" y="2187776"/>
            <a:ext cx="1157400" cy="1164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9"/>
          <p:cNvSpPr txBox="1"/>
          <p:nvPr/>
        </p:nvSpPr>
        <p:spPr>
          <a:xfrm>
            <a:off x="797707" y="121777"/>
            <a:ext cx="7886700" cy="4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Roboto"/>
              <a:buNone/>
            </a:pPr>
            <a:r>
              <a:rPr lang="en" sz="23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О КазНИИЗиКР</a:t>
            </a:r>
            <a:endParaRPr sz="23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" name="Google Shape;91;p19"/>
          <p:cNvSpPr/>
          <p:nvPr/>
        </p:nvSpPr>
        <p:spPr>
          <a:xfrm>
            <a:off x="-9939" y="109521"/>
            <a:ext cx="638700" cy="327900"/>
          </a:xfrm>
          <a:prstGeom prst="rect">
            <a:avLst/>
          </a:prstGeom>
          <a:solidFill>
            <a:srgbClr val="548135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19"/>
          <p:cNvSpPr txBox="1"/>
          <p:nvPr/>
        </p:nvSpPr>
        <p:spPr>
          <a:xfrm>
            <a:off x="363018" y="1188850"/>
            <a:ext cx="4155900" cy="396259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1100" b="1" i="0" u="none" strike="noStrike" cap="none" dirty="0" err="1">
                <a:solidFill>
                  <a:schemeClr val="dk1"/>
                </a:solidFill>
              </a:rPr>
              <a:t>Подразделения</a:t>
            </a:r>
            <a:r>
              <a:rPr lang="en" sz="1100" b="1" i="0" u="none" strike="noStrike" cap="none" dirty="0">
                <a:solidFill>
                  <a:schemeClr val="dk1"/>
                </a:solidFill>
              </a:rPr>
              <a:t> </a:t>
            </a:r>
            <a:r>
              <a:rPr lang="en" sz="1100" b="1" i="0" u="none" strike="noStrike" cap="none" dirty="0" err="1">
                <a:solidFill>
                  <a:schemeClr val="dk1"/>
                </a:solidFill>
              </a:rPr>
              <a:t>института</a:t>
            </a:r>
            <a:r>
              <a:rPr lang="en" sz="1100" b="1" i="0" u="none" strike="noStrike" cap="none" dirty="0">
                <a:solidFill>
                  <a:schemeClr val="dk1"/>
                </a:solidFill>
              </a:rPr>
              <a:t>:</a:t>
            </a:r>
            <a:endParaRPr sz="1100" i="0" u="none" strike="noStrike" cap="none" dirty="0">
              <a:solidFill>
                <a:srgbClr val="000000"/>
              </a:solidFill>
            </a:endParaRPr>
          </a:p>
          <a:p>
            <a:pPr marL="342900" marR="0" lvl="0" indent="-234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 i="0" u="none" strike="noStrike" cap="none" dirty="0" err="1">
                <a:solidFill>
                  <a:schemeClr val="dk1"/>
                </a:solidFill>
              </a:rPr>
              <a:t>Испытательный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центр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фитосанитарного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лабораторного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анализа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ИЦФЛА (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лаборатории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энтомологии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,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фитопатологии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,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гербологии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,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токсикологии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пестицидов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,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молекулярной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генетики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и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биохимии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).</a:t>
            </a:r>
            <a:endParaRPr sz="1100" i="0" u="none" strike="noStrike" cap="none" dirty="0">
              <a:solidFill>
                <a:schemeClr val="dk1"/>
              </a:solidFill>
            </a:endParaRPr>
          </a:p>
          <a:p>
            <a:pPr marL="342900" marR="0" lvl="0" indent="-234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 i="0" u="none" strike="noStrike" cap="none" dirty="0" err="1">
                <a:solidFill>
                  <a:schemeClr val="dk1"/>
                </a:solidFill>
              </a:rPr>
              <a:t>Отдел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карантина растений</a:t>
            </a:r>
            <a:endParaRPr sz="1100" i="0" u="none" strike="noStrike" cap="none" dirty="0">
              <a:solidFill>
                <a:schemeClr val="dk1"/>
              </a:solidFill>
            </a:endParaRPr>
          </a:p>
          <a:p>
            <a:pPr marL="342900" marR="0" lvl="0" indent="-234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 i="0" u="none" strike="noStrike" cap="none" dirty="0" err="1">
                <a:solidFill>
                  <a:schemeClr val="dk1"/>
                </a:solidFill>
              </a:rPr>
              <a:t>Отдел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интегрированной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защиты растений</a:t>
            </a:r>
            <a:endParaRPr sz="800" i="0" u="none" strike="noStrike" cap="none" dirty="0">
              <a:solidFill>
                <a:srgbClr val="000000"/>
              </a:solidFill>
            </a:endParaRPr>
          </a:p>
          <a:p>
            <a:pPr marL="685800" marR="0" lvl="1" indent="-234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 sz="1100" i="0" u="none" strike="noStrike" cap="none" dirty="0" err="1">
                <a:solidFill>
                  <a:schemeClr val="dk1"/>
                </a:solidFill>
              </a:rPr>
              <a:t>Лаборатория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фитопатологии</a:t>
            </a:r>
            <a:endParaRPr sz="800" dirty="0"/>
          </a:p>
          <a:p>
            <a:pPr marL="685800" marR="0" lvl="1" indent="-234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 sz="1100" i="0" u="none" strike="noStrike" cap="none" dirty="0" err="1">
                <a:solidFill>
                  <a:schemeClr val="dk1"/>
                </a:solidFill>
              </a:rPr>
              <a:t>Лаборатория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энтомологии</a:t>
            </a:r>
            <a:endParaRPr sz="800" dirty="0"/>
          </a:p>
          <a:p>
            <a:pPr marL="685800" marR="0" lvl="1" indent="-234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 sz="1100" i="0" u="none" strike="noStrike" cap="none" dirty="0" err="1">
                <a:solidFill>
                  <a:schemeClr val="dk1"/>
                </a:solidFill>
              </a:rPr>
              <a:t>Лаборатория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гербологии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.</a:t>
            </a:r>
            <a:endParaRPr sz="800" i="0" u="none" strike="noStrike" cap="none" dirty="0">
              <a:solidFill>
                <a:srgbClr val="000000"/>
              </a:solidFill>
            </a:endParaRPr>
          </a:p>
          <a:p>
            <a:pPr marL="342900" marR="0" lvl="0" indent="-234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 i="0" u="none" strike="noStrike" cap="none" dirty="0" err="1">
                <a:solidFill>
                  <a:schemeClr val="dk1"/>
                </a:solidFill>
              </a:rPr>
              <a:t>Отдел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биологического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метода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защиты растений</a:t>
            </a:r>
            <a:endParaRPr sz="800" dirty="0"/>
          </a:p>
          <a:p>
            <a:pPr marL="685800" marR="0" lvl="1" indent="-234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 sz="1100" i="0" u="none" strike="noStrike" cap="none" dirty="0" err="1">
                <a:solidFill>
                  <a:schemeClr val="dk1"/>
                </a:solidFill>
              </a:rPr>
              <a:t>Лаборатория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биотехнологии</a:t>
            </a:r>
            <a:endParaRPr sz="800" dirty="0"/>
          </a:p>
          <a:p>
            <a:pPr marL="685800" marR="0" lvl="1" indent="-234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 sz="1100" i="0" u="none" strike="noStrike" cap="none" dirty="0" err="1">
                <a:solidFill>
                  <a:schemeClr val="dk1"/>
                </a:solidFill>
              </a:rPr>
              <a:t>Лаборатория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полезных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насекомых</a:t>
            </a:r>
            <a:endParaRPr sz="800" dirty="0"/>
          </a:p>
          <a:p>
            <a:pPr marL="685800" marR="0" lvl="1" indent="-234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 sz="1100" i="0" u="none" strike="noStrike" cap="none" dirty="0" err="1">
                <a:solidFill>
                  <a:schemeClr val="dk1"/>
                </a:solidFill>
              </a:rPr>
              <a:t>Лаборатория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технологии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массового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производства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биоагентов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.</a:t>
            </a:r>
            <a:endParaRPr sz="800" i="0" u="none" strike="noStrike" cap="none" dirty="0">
              <a:solidFill>
                <a:srgbClr val="000000"/>
              </a:solidFill>
            </a:endParaRPr>
          </a:p>
          <a:p>
            <a:pPr marL="342900" marR="0" lvl="0" indent="-234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 i="0" u="none" strike="noStrike" cap="none" dirty="0" err="1">
                <a:solidFill>
                  <a:schemeClr val="dk1"/>
                </a:solidFill>
              </a:rPr>
              <a:t>Отдел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внедрения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и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коммерциализации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технологий</a:t>
            </a:r>
            <a:endParaRPr sz="800" i="0" u="none" strike="noStrike" cap="none" dirty="0">
              <a:solidFill>
                <a:srgbClr val="000000"/>
              </a:solidFill>
            </a:endParaRPr>
          </a:p>
          <a:p>
            <a:pPr marL="342900" marR="0" lvl="0" indent="-234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 i="0" u="none" strike="noStrike" cap="none" dirty="0" err="1">
                <a:solidFill>
                  <a:schemeClr val="dk1"/>
                </a:solidFill>
              </a:rPr>
              <a:t>Отдел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регистрации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пестицидов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</a:t>
            </a:r>
          </a:p>
          <a:p>
            <a:pPr marL="342900" marR="0" lvl="0" indent="-234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ru-RU" sz="1100" i="0" u="none" strike="noStrike" cap="none" dirty="0">
                <a:solidFill>
                  <a:schemeClr val="dk1"/>
                </a:solidFill>
              </a:rPr>
              <a:t>Центр распространения знаний</a:t>
            </a:r>
            <a:endParaRPr sz="800" i="0" u="none" strike="noStrike" cap="none" dirty="0">
              <a:solidFill>
                <a:srgbClr val="000000"/>
              </a:solidFill>
            </a:endParaRPr>
          </a:p>
          <a:p>
            <a:pPr marL="342900" marR="0" lvl="0" indent="-234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 i="0" u="none" strike="noStrike" cap="none" dirty="0" err="1">
                <a:solidFill>
                  <a:schemeClr val="dk1"/>
                </a:solidFill>
              </a:rPr>
              <a:t>Туркестанский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филиал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(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Биофабрика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Онтустик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)</a:t>
            </a:r>
            <a:endParaRPr sz="1100" i="0" u="none" strike="noStrike" cap="none" dirty="0">
              <a:solidFill>
                <a:schemeClr val="dk1"/>
              </a:solidFill>
            </a:endParaRPr>
          </a:p>
          <a:p>
            <a:pPr marL="342900" marR="0" lvl="0" indent="-234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 i="0" u="none" strike="noStrike" cap="none" dirty="0" err="1">
                <a:solidFill>
                  <a:schemeClr val="dk1"/>
                </a:solidFill>
              </a:rPr>
              <a:t>Костанайский</a:t>
            </a:r>
            <a:r>
              <a:rPr lang="en" sz="1100" i="0" u="none" strike="noStrike" cap="none" dirty="0">
                <a:solidFill>
                  <a:schemeClr val="dk1"/>
                </a:solidFill>
              </a:rPr>
              <a:t> </a:t>
            </a:r>
            <a:r>
              <a:rPr lang="en" sz="1100" i="0" u="none" strike="noStrike" cap="none" dirty="0" err="1">
                <a:solidFill>
                  <a:schemeClr val="dk1"/>
                </a:solidFill>
              </a:rPr>
              <a:t>филиал</a:t>
            </a:r>
            <a:endParaRPr sz="1100" i="0" u="none" strike="noStrike" cap="none" dirty="0">
              <a:solidFill>
                <a:schemeClr val="dk1"/>
              </a:solidFill>
            </a:endParaRPr>
          </a:p>
        </p:txBody>
      </p:sp>
      <p:pic>
        <p:nvPicPr>
          <p:cNvPr id="93" name="Google Shape;93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46707" y="228314"/>
            <a:ext cx="954843" cy="458918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9"/>
          <p:cNvSpPr txBox="1"/>
          <p:nvPr/>
        </p:nvSpPr>
        <p:spPr>
          <a:xfrm>
            <a:off x="309356" y="528414"/>
            <a:ext cx="43722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Создан  Постановлением Совета Министров Казахской ССР за №155 от 21.02.1958 г. на базе Республиканской станции защиты растений и функционирует с 01.03.1958 г. </a:t>
            </a: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5" name="Google Shape;95;p19"/>
          <p:cNvPicPr preferRelativeResize="0"/>
          <p:nvPr/>
        </p:nvPicPr>
        <p:blipFill rotWithShape="1">
          <a:blip r:embed="rId4">
            <a:alphaModFix/>
          </a:blip>
          <a:srcRect l="4189" r="9611"/>
          <a:stretch/>
        </p:blipFill>
        <p:spPr>
          <a:xfrm>
            <a:off x="4671206" y="1189781"/>
            <a:ext cx="4155750" cy="2022995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01668" y="154969"/>
            <a:ext cx="870668" cy="572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286077" y="3245659"/>
            <a:ext cx="3030583" cy="1812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2363" y="391526"/>
            <a:ext cx="8719278" cy="4644393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20"/>
          <p:cNvSpPr/>
          <p:nvPr/>
        </p:nvSpPr>
        <p:spPr>
          <a:xfrm>
            <a:off x="7779124" y="981635"/>
            <a:ext cx="736200" cy="2757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20"/>
          <p:cNvSpPr txBox="1"/>
          <p:nvPr/>
        </p:nvSpPr>
        <p:spPr>
          <a:xfrm>
            <a:off x="7779124" y="855230"/>
            <a:ext cx="1075800" cy="4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Roboto"/>
              <a:buNone/>
            </a:pPr>
            <a:r>
              <a:rPr lang="en" sz="9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Кооперация с бизнесом</a:t>
            </a:r>
            <a:endParaRPr sz="1100"/>
          </a:p>
        </p:txBody>
      </p:sp>
      <p:sp>
        <p:nvSpPr>
          <p:cNvPr id="106" name="Google Shape;106;p20"/>
          <p:cNvSpPr/>
          <p:nvPr/>
        </p:nvSpPr>
        <p:spPr>
          <a:xfrm>
            <a:off x="3307976" y="4592661"/>
            <a:ext cx="2238935" cy="577734"/>
          </a:xfrm>
          <a:custGeom>
            <a:avLst/>
            <a:gdLst/>
            <a:ahLst/>
            <a:cxnLst/>
            <a:rect l="l" t="t" r="r" b="b"/>
            <a:pathLst>
              <a:path w="2985247" h="770312" extrusionOk="0">
                <a:moveTo>
                  <a:pt x="0" y="743418"/>
                </a:moveTo>
                <a:cubicBezTo>
                  <a:pt x="224117" y="686642"/>
                  <a:pt x="546846" y="504359"/>
                  <a:pt x="188258" y="196571"/>
                </a:cubicBezTo>
                <a:cubicBezTo>
                  <a:pt x="167340" y="181630"/>
                  <a:pt x="295835" y="169676"/>
                  <a:pt x="304800" y="151747"/>
                </a:cubicBezTo>
                <a:cubicBezTo>
                  <a:pt x="313765" y="133818"/>
                  <a:pt x="254606" y="101554"/>
                  <a:pt x="242047" y="88994"/>
                </a:cubicBezTo>
                <a:cubicBezTo>
                  <a:pt x="234429" y="81375"/>
                  <a:pt x="231275" y="70153"/>
                  <a:pt x="224117" y="62100"/>
                </a:cubicBezTo>
                <a:cubicBezTo>
                  <a:pt x="207271" y="43149"/>
                  <a:pt x="25400" y="-23064"/>
                  <a:pt x="170329" y="8312"/>
                </a:cubicBezTo>
                <a:cubicBezTo>
                  <a:pt x="315259" y="39689"/>
                  <a:pt x="799353" y="196571"/>
                  <a:pt x="1093694" y="250359"/>
                </a:cubicBezTo>
                <a:cubicBezTo>
                  <a:pt x="1388035" y="304147"/>
                  <a:pt x="1341718" y="214500"/>
                  <a:pt x="1936377" y="331041"/>
                </a:cubicBezTo>
                <a:lnTo>
                  <a:pt x="2913529" y="384830"/>
                </a:lnTo>
                <a:cubicBezTo>
                  <a:pt x="2665506" y="650783"/>
                  <a:pt x="2937435" y="683653"/>
                  <a:pt x="2985247" y="770312"/>
                </a:cubicBezTo>
                <a:lnTo>
                  <a:pt x="2985247" y="752383"/>
                </a:lnTo>
                <a:lnTo>
                  <a:pt x="0" y="743418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20"/>
          <p:cNvSpPr txBox="1"/>
          <p:nvPr/>
        </p:nvSpPr>
        <p:spPr>
          <a:xfrm>
            <a:off x="3220949" y="4784704"/>
            <a:ext cx="2543100" cy="3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b="1" i="0" u="none" strike="noStrike" cap="none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Обеспечение фитосанитарной и продовольственной безопасности</a:t>
            </a:r>
            <a:endParaRPr sz="1100"/>
          </a:p>
        </p:txBody>
      </p:sp>
      <p:sp>
        <p:nvSpPr>
          <p:cNvPr id="108" name="Google Shape;108;p20"/>
          <p:cNvSpPr txBox="1">
            <a:spLocks noGrp="1"/>
          </p:cNvSpPr>
          <p:nvPr>
            <p:ph type="title"/>
          </p:nvPr>
        </p:nvSpPr>
        <p:spPr>
          <a:xfrm>
            <a:off x="628650" y="89643"/>
            <a:ext cx="7886700" cy="4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Roboto"/>
              <a:buNone/>
            </a:pPr>
            <a:r>
              <a:rPr lang="en" sz="1700">
                <a:latin typeface="Roboto"/>
                <a:ea typeface="Roboto"/>
                <a:cs typeface="Roboto"/>
                <a:sym typeface="Roboto"/>
              </a:rPr>
              <a:t>Научно-техническая деятельность в развитии АПК РК </a:t>
            </a:r>
            <a:endParaRPr sz="17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7"/>
          <p:cNvSpPr/>
          <p:nvPr/>
        </p:nvSpPr>
        <p:spPr>
          <a:xfrm>
            <a:off x="7341763" y="1304450"/>
            <a:ext cx="1660200" cy="36954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algn="ctr" defTabSz="685800">
              <a:lnSpc>
                <a:spcPct val="90000"/>
              </a:lnSpc>
              <a:defRPr/>
            </a:pPr>
            <a:endParaRPr sz="1300"/>
          </a:p>
        </p:txBody>
      </p:sp>
      <p:sp>
        <p:nvSpPr>
          <p:cNvPr id="174" name="Google Shape;174;p17"/>
          <p:cNvSpPr/>
          <p:nvPr/>
        </p:nvSpPr>
        <p:spPr>
          <a:xfrm>
            <a:off x="5539213" y="1304450"/>
            <a:ext cx="1660200" cy="36954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algn="ctr" defTabSz="685800">
              <a:lnSpc>
                <a:spcPct val="90000"/>
              </a:lnSpc>
              <a:defRPr/>
            </a:pPr>
            <a:endParaRPr sz="1300"/>
          </a:p>
        </p:txBody>
      </p:sp>
      <p:sp>
        <p:nvSpPr>
          <p:cNvPr id="175" name="Google Shape;175;p17"/>
          <p:cNvSpPr/>
          <p:nvPr/>
        </p:nvSpPr>
        <p:spPr>
          <a:xfrm>
            <a:off x="3762775" y="1304450"/>
            <a:ext cx="1660200" cy="36954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algn="ctr" defTabSz="685800">
              <a:lnSpc>
                <a:spcPct val="90000"/>
              </a:lnSpc>
              <a:defRPr/>
            </a:pPr>
            <a:endParaRPr sz="1300"/>
          </a:p>
        </p:txBody>
      </p:sp>
      <p:sp>
        <p:nvSpPr>
          <p:cNvPr id="176" name="Google Shape;176;p17"/>
          <p:cNvSpPr/>
          <p:nvPr/>
        </p:nvSpPr>
        <p:spPr>
          <a:xfrm>
            <a:off x="1986325" y="1304450"/>
            <a:ext cx="1660200" cy="36954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algn="ctr" defTabSz="685800">
              <a:lnSpc>
                <a:spcPct val="90000"/>
              </a:lnSpc>
              <a:defRPr/>
            </a:pPr>
            <a:endParaRPr sz="1300"/>
          </a:p>
        </p:txBody>
      </p:sp>
      <p:pic>
        <p:nvPicPr>
          <p:cNvPr id="177" name="Google Shape;177;p17"/>
          <p:cNvPicPr preferRelativeResize="0"/>
          <p:nvPr/>
        </p:nvPicPr>
        <p:blipFill rotWithShape="1">
          <a:blip r:embed="rId3">
            <a:alphaModFix/>
          </a:blip>
          <a:srcRect l="16115" r="9617"/>
          <a:stretch/>
        </p:blipFill>
        <p:spPr>
          <a:xfrm>
            <a:off x="2365001" y="2344999"/>
            <a:ext cx="921900" cy="9309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78" name="Google Shape;178;p17"/>
          <p:cNvSpPr/>
          <p:nvPr/>
        </p:nvSpPr>
        <p:spPr>
          <a:xfrm>
            <a:off x="209875" y="1304450"/>
            <a:ext cx="1660200" cy="36954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algn="ctr" defTabSz="685800">
              <a:lnSpc>
                <a:spcPct val="90000"/>
              </a:lnSpc>
              <a:defRPr/>
            </a:pPr>
            <a:endParaRPr sz="1300"/>
          </a:p>
        </p:txBody>
      </p:sp>
      <p:sp>
        <p:nvSpPr>
          <p:cNvPr id="179" name="Google Shape;179;p17"/>
          <p:cNvSpPr txBox="1">
            <a:spLocks noGrp="1"/>
          </p:cNvSpPr>
          <p:nvPr>
            <p:ph type="title"/>
          </p:nvPr>
        </p:nvSpPr>
        <p:spPr>
          <a:xfrm>
            <a:off x="1986325" y="1354475"/>
            <a:ext cx="1660200" cy="38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SzPts val="990"/>
            </a:pPr>
            <a:r>
              <a:rPr lang="en" sz="1520" b="1" u="sng"/>
              <a:t>Биопестициды</a:t>
            </a:r>
            <a:endParaRPr sz="1520" b="1" u="sng"/>
          </a:p>
        </p:txBody>
      </p:sp>
      <p:sp>
        <p:nvSpPr>
          <p:cNvPr id="180" name="Google Shape;180;p17"/>
          <p:cNvSpPr/>
          <p:nvPr/>
        </p:nvSpPr>
        <p:spPr>
          <a:xfrm>
            <a:off x="209875" y="841850"/>
            <a:ext cx="1660200" cy="462600"/>
          </a:xfrm>
          <a:prstGeom prst="rect">
            <a:avLst/>
          </a:prstGeom>
          <a:solidFill>
            <a:srgbClr val="EA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algn="ctr" defTabSz="685800">
              <a:lnSpc>
                <a:spcPct val="90000"/>
              </a:lnSpc>
              <a:defRPr/>
            </a:pPr>
            <a:r>
              <a:rPr lang="en" sz="1300"/>
              <a:t>Зараженные семена</a:t>
            </a:r>
            <a:endParaRPr sz="1300"/>
          </a:p>
        </p:txBody>
      </p:sp>
      <p:sp>
        <p:nvSpPr>
          <p:cNvPr id="181" name="Google Shape;181;p17"/>
          <p:cNvSpPr txBox="1"/>
          <p:nvPr/>
        </p:nvSpPr>
        <p:spPr>
          <a:xfrm>
            <a:off x="16768251" y="1887084"/>
            <a:ext cx="1791900" cy="2339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r" defTabSz="685800">
              <a:defRPr/>
            </a:pPr>
            <a:r>
              <a:rPr lang="en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Эффективность:</a:t>
            </a:r>
            <a:br>
              <a:rPr lang="en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на 14 день подтверждена гибель  </a:t>
            </a:r>
            <a:br>
              <a:rPr lang="en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48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95%</a:t>
            </a:r>
            <a:endParaRPr/>
          </a:p>
          <a:p>
            <a:pPr algn="r" defTabSz="685800">
              <a:defRPr/>
            </a:pPr>
            <a:r>
              <a:rPr lang="en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особей </a:t>
            </a:r>
            <a:endParaRPr/>
          </a:p>
          <a:p>
            <a:pPr algn="r" defTabSz="685800">
              <a:defRPr/>
            </a:pPr>
            <a:r>
              <a:rPr lang="en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вредителя</a:t>
            </a:r>
            <a:endParaRPr/>
          </a:p>
          <a:p>
            <a:pPr algn="r" defTabSz="685800">
              <a:defRPr/>
            </a:pP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17"/>
          <p:cNvSpPr/>
          <p:nvPr/>
        </p:nvSpPr>
        <p:spPr>
          <a:xfrm>
            <a:off x="1986321" y="841850"/>
            <a:ext cx="1660200" cy="462600"/>
          </a:xfrm>
          <a:prstGeom prst="rect">
            <a:avLst/>
          </a:prstGeom>
          <a:solidFill>
            <a:srgbClr val="EA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algn="ctr" defTabSz="685800">
              <a:lnSpc>
                <a:spcPct val="90000"/>
              </a:lnSpc>
              <a:defRPr/>
            </a:pPr>
            <a:r>
              <a:rPr lang="en" sz="1300"/>
              <a:t>Стадные саранчовые</a:t>
            </a:r>
            <a:endParaRPr sz="1300"/>
          </a:p>
        </p:txBody>
      </p:sp>
      <p:sp>
        <p:nvSpPr>
          <p:cNvPr id="183" name="Google Shape;183;p17"/>
          <p:cNvSpPr/>
          <p:nvPr/>
        </p:nvSpPr>
        <p:spPr>
          <a:xfrm>
            <a:off x="3762768" y="841850"/>
            <a:ext cx="1660200" cy="462600"/>
          </a:xfrm>
          <a:prstGeom prst="rect">
            <a:avLst/>
          </a:prstGeom>
          <a:solidFill>
            <a:srgbClr val="EA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algn="ctr" defTabSz="685800">
              <a:lnSpc>
                <a:spcPct val="90000"/>
              </a:lnSpc>
              <a:defRPr/>
            </a:pPr>
            <a:r>
              <a:rPr lang="en" sz="1300" dirty="0"/>
              <a:t>Бактериальный ожог плодовых</a:t>
            </a:r>
            <a:endParaRPr sz="1300" dirty="0"/>
          </a:p>
        </p:txBody>
      </p:sp>
      <p:sp>
        <p:nvSpPr>
          <p:cNvPr id="184" name="Google Shape;184;p17"/>
          <p:cNvSpPr/>
          <p:nvPr/>
        </p:nvSpPr>
        <p:spPr>
          <a:xfrm>
            <a:off x="5539214" y="841850"/>
            <a:ext cx="1660200" cy="462600"/>
          </a:xfrm>
          <a:prstGeom prst="rect">
            <a:avLst/>
          </a:prstGeom>
          <a:solidFill>
            <a:srgbClr val="EA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algn="ctr" defTabSz="685800">
              <a:lnSpc>
                <a:spcPct val="90000"/>
              </a:lnSpc>
              <a:defRPr/>
            </a:pPr>
            <a:r>
              <a:rPr lang="en" sz="1300"/>
              <a:t>Горчак ползучий</a:t>
            </a:r>
            <a:endParaRPr sz="1300"/>
          </a:p>
        </p:txBody>
      </p:sp>
      <p:sp>
        <p:nvSpPr>
          <p:cNvPr id="185" name="Google Shape;185;p17"/>
          <p:cNvSpPr/>
          <p:nvPr/>
        </p:nvSpPr>
        <p:spPr>
          <a:xfrm>
            <a:off x="7315650" y="841850"/>
            <a:ext cx="1686300" cy="462600"/>
          </a:xfrm>
          <a:prstGeom prst="rect">
            <a:avLst/>
          </a:prstGeom>
          <a:solidFill>
            <a:srgbClr val="EA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algn="ctr" defTabSz="685800">
              <a:lnSpc>
                <a:spcPct val="90000"/>
              </a:lnSpc>
              <a:defRPr/>
            </a:pPr>
            <a:r>
              <a:rPr lang="en" sz="1300"/>
              <a:t>Южно-американская томатная моль</a:t>
            </a:r>
            <a:endParaRPr sz="1300"/>
          </a:p>
        </p:txBody>
      </p:sp>
      <p:sp>
        <p:nvSpPr>
          <p:cNvPr id="186" name="Google Shape;186;p17"/>
          <p:cNvSpPr/>
          <p:nvPr/>
        </p:nvSpPr>
        <p:spPr>
          <a:xfrm>
            <a:off x="341850" y="134400"/>
            <a:ext cx="8627400" cy="59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defTabSz="685800">
              <a:defRPr/>
            </a:pPr>
            <a:r>
              <a:rPr lang="en" sz="1800" b="1"/>
              <a:t>Технологические достижения </a:t>
            </a:r>
            <a:br>
              <a:rPr lang="en" sz="1500" b="1"/>
            </a:br>
            <a:r>
              <a:rPr lang="en" sz="1200" b="1">
                <a:solidFill>
                  <a:srgbClr val="434343"/>
                </a:solidFill>
              </a:rPr>
              <a:t>Перспективные и актуальные технологии для СХТП</a:t>
            </a:r>
            <a:endParaRPr sz="1200" b="1">
              <a:solidFill>
                <a:srgbClr val="434343"/>
              </a:solidFill>
            </a:endParaRPr>
          </a:p>
        </p:txBody>
      </p:sp>
      <p:pic>
        <p:nvPicPr>
          <p:cNvPr id="187" name="Google Shape;187;p17"/>
          <p:cNvPicPr preferRelativeResize="0"/>
          <p:nvPr/>
        </p:nvPicPr>
        <p:blipFill rotWithShape="1">
          <a:blip r:embed="rId4">
            <a:alphaModFix/>
          </a:blip>
          <a:srcRect t="7299" b="36633"/>
          <a:stretch/>
        </p:blipFill>
        <p:spPr>
          <a:xfrm>
            <a:off x="1986326" y="4068951"/>
            <a:ext cx="1660201" cy="930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17"/>
          <p:cNvPicPr preferRelativeResize="0"/>
          <p:nvPr/>
        </p:nvPicPr>
        <p:blipFill rotWithShape="1">
          <a:blip r:embed="rId5">
            <a:alphaModFix/>
          </a:blip>
          <a:srcRect b="8908"/>
          <a:stretch/>
        </p:blipFill>
        <p:spPr>
          <a:xfrm>
            <a:off x="5539226" y="3852426"/>
            <a:ext cx="1660198" cy="1134199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17"/>
          <p:cNvSpPr txBox="1">
            <a:spLocks noGrp="1"/>
          </p:cNvSpPr>
          <p:nvPr>
            <p:ph type="title"/>
          </p:nvPr>
        </p:nvSpPr>
        <p:spPr>
          <a:xfrm>
            <a:off x="209875" y="1354475"/>
            <a:ext cx="1660200" cy="1023300"/>
          </a:xfrm>
          <a:prstGeom prst="rect">
            <a:avLst/>
          </a:prstGeom>
        </p:spPr>
        <p:txBody>
          <a:bodyPr spcFirstLastPara="1" wrap="square" lIns="27425" tIns="27425" rIns="27425" bIns="27425" anchor="t" anchorCtr="0">
            <a:noAutofit/>
          </a:bodyPr>
          <a:lstStyle/>
          <a:p>
            <a:pPr algn="ctr">
              <a:buSzPts val="990"/>
            </a:pPr>
            <a:r>
              <a:rPr lang="en" sz="1420" b="1" u="sng"/>
              <a:t>Фитоэкспертиза и защитно-</a:t>
            </a:r>
            <a:br>
              <a:rPr lang="en" sz="1420" b="1" u="sng"/>
            </a:br>
            <a:r>
              <a:rPr lang="en" sz="1420" b="1" u="sng"/>
              <a:t>стимулирующие составы</a:t>
            </a:r>
            <a:endParaRPr sz="1420" b="1" u="sng"/>
          </a:p>
        </p:txBody>
      </p:sp>
      <p:sp>
        <p:nvSpPr>
          <p:cNvPr id="190" name="Google Shape;190;p17"/>
          <p:cNvSpPr txBox="1">
            <a:spLocks noGrp="1"/>
          </p:cNvSpPr>
          <p:nvPr>
            <p:ph type="title"/>
          </p:nvPr>
        </p:nvSpPr>
        <p:spPr>
          <a:xfrm>
            <a:off x="3762775" y="1354475"/>
            <a:ext cx="1660200" cy="572700"/>
          </a:xfrm>
          <a:prstGeom prst="rect">
            <a:avLst/>
          </a:prstGeom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algn="ctr">
              <a:buSzPts val="990"/>
            </a:pPr>
            <a:r>
              <a:rPr lang="en" sz="1320" b="1" u="sng"/>
              <a:t>Интегрированная система защиты плодовых</a:t>
            </a:r>
            <a:endParaRPr sz="1320" b="1" u="sng"/>
          </a:p>
        </p:txBody>
      </p:sp>
      <p:sp>
        <p:nvSpPr>
          <p:cNvPr id="191" name="Google Shape;191;p17"/>
          <p:cNvSpPr txBox="1">
            <a:spLocks noGrp="1"/>
          </p:cNvSpPr>
          <p:nvPr>
            <p:ph type="title"/>
          </p:nvPr>
        </p:nvSpPr>
        <p:spPr>
          <a:xfrm>
            <a:off x="5539225" y="1354475"/>
            <a:ext cx="1660200" cy="8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SzPts val="990"/>
            </a:pPr>
            <a:r>
              <a:rPr lang="en" sz="1520" b="1" u="sng"/>
              <a:t>Механико-</a:t>
            </a:r>
            <a:br>
              <a:rPr lang="en" sz="1520" b="1" u="sng"/>
            </a:br>
            <a:r>
              <a:rPr lang="en" sz="1520" b="1" u="sng"/>
              <a:t>химический метод</a:t>
            </a:r>
            <a:endParaRPr sz="1520" b="1" u="sng"/>
          </a:p>
        </p:txBody>
      </p:sp>
      <p:sp>
        <p:nvSpPr>
          <p:cNvPr id="192" name="Google Shape;192;p17"/>
          <p:cNvSpPr txBox="1">
            <a:spLocks noGrp="1"/>
          </p:cNvSpPr>
          <p:nvPr>
            <p:ph type="title"/>
          </p:nvPr>
        </p:nvSpPr>
        <p:spPr>
          <a:xfrm>
            <a:off x="7315675" y="1354475"/>
            <a:ext cx="1660200" cy="38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SzPts val="990"/>
            </a:pPr>
            <a:r>
              <a:rPr lang="en" sz="1520" b="1" u="sng"/>
              <a:t>Биоагенты</a:t>
            </a:r>
            <a:endParaRPr sz="1520" b="1" u="sng"/>
          </a:p>
        </p:txBody>
      </p:sp>
      <p:pic>
        <p:nvPicPr>
          <p:cNvPr id="193" name="Google Shape;193;p17" descr="Макролофус Калигинозус. Хищный клоп против насекомых-вредителей. Полезные  энтомофаги. Описание и способы применения Macrolophus Caliginosus"/>
          <p:cNvPicPr preferRelativeResize="0"/>
          <p:nvPr/>
        </p:nvPicPr>
        <p:blipFill rotWithShape="1">
          <a:blip r:embed="rId6">
            <a:alphaModFix/>
          </a:blip>
          <a:srcRect l="1574" t="8298"/>
          <a:stretch/>
        </p:blipFill>
        <p:spPr>
          <a:xfrm>
            <a:off x="7354826" y="3471300"/>
            <a:ext cx="1634099" cy="102325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17"/>
          <p:cNvSpPr txBox="1">
            <a:spLocks noGrp="1"/>
          </p:cNvSpPr>
          <p:nvPr>
            <p:ph type="title"/>
          </p:nvPr>
        </p:nvSpPr>
        <p:spPr>
          <a:xfrm>
            <a:off x="1986325" y="1808488"/>
            <a:ext cx="1660200" cy="462600"/>
          </a:xfrm>
          <a:prstGeom prst="rect">
            <a:avLst/>
          </a:prstGeom>
          <a:solidFill>
            <a:srgbClr val="B6D7A8">
              <a:alpha val="80380"/>
            </a:srgbClr>
          </a:solidFill>
        </p:spPr>
        <p:txBody>
          <a:bodyPr spcFirstLastPara="1" wrap="square" lIns="27425" tIns="27425" rIns="27425" bIns="27425" anchor="ctr" anchorCtr="0">
            <a:noAutofit/>
          </a:bodyPr>
          <a:lstStyle/>
          <a:p>
            <a:pPr algn="ctr">
              <a:buSzPts val="990"/>
            </a:pPr>
            <a:r>
              <a:rPr lang="en" sz="1220"/>
              <a:t>Эффективность: </a:t>
            </a:r>
            <a:br>
              <a:rPr lang="en" sz="1220"/>
            </a:br>
            <a:r>
              <a:rPr lang="en" sz="1220"/>
              <a:t>до </a:t>
            </a:r>
            <a:r>
              <a:rPr lang="en" sz="1820" b="1"/>
              <a:t>92-95%</a:t>
            </a:r>
            <a:endParaRPr sz="1820" b="1"/>
          </a:p>
        </p:txBody>
      </p:sp>
      <p:sp>
        <p:nvSpPr>
          <p:cNvPr id="195" name="Google Shape;195;p17"/>
          <p:cNvSpPr txBox="1">
            <a:spLocks noGrp="1"/>
          </p:cNvSpPr>
          <p:nvPr>
            <p:ph type="title"/>
          </p:nvPr>
        </p:nvSpPr>
        <p:spPr>
          <a:xfrm>
            <a:off x="209875" y="2920850"/>
            <a:ext cx="1660200" cy="462600"/>
          </a:xfrm>
          <a:prstGeom prst="rect">
            <a:avLst/>
          </a:prstGeom>
          <a:solidFill>
            <a:srgbClr val="B6D7A8"/>
          </a:solidFill>
        </p:spPr>
        <p:txBody>
          <a:bodyPr spcFirstLastPara="1" wrap="square" lIns="27425" tIns="27425" rIns="27425" bIns="27425" anchor="ctr" anchorCtr="0">
            <a:noAutofit/>
          </a:bodyPr>
          <a:lstStyle/>
          <a:p>
            <a:pPr algn="ctr">
              <a:buSzPts val="990"/>
            </a:pPr>
            <a:r>
              <a:rPr lang="en" sz="1220"/>
              <a:t>Эффективность: </a:t>
            </a:r>
            <a:br>
              <a:rPr lang="en" sz="1220"/>
            </a:br>
            <a:r>
              <a:rPr lang="en" sz="1220" b="1"/>
              <a:t>до</a:t>
            </a:r>
            <a:r>
              <a:rPr lang="en" sz="1220"/>
              <a:t> </a:t>
            </a:r>
            <a:r>
              <a:rPr lang="en" sz="1820" b="1"/>
              <a:t>95-99%</a:t>
            </a:r>
            <a:endParaRPr sz="1820" b="1"/>
          </a:p>
        </p:txBody>
      </p:sp>
      <p:sp>
        <p:nvSpPr>
          <p:cNvPr id="196" name="Google Shape;196;p17"/>
          <p:cNvSpPr txBox="1">
            <a:spLocks noGrp="1"/>
          </p:cNvSpPr>
          <p:nvPr>
            <p:ph type="title"/>
          </p:nvPr>
        </p:nvSpPr>
        <p:spPr>
          <a:xfrm>
            <a:off x="1986325" y="3578038"/>
            <a:ext cx="1660200" cy="462600"/>
          </a:xfrm>
          <a:prstGeom prst="rect">
            <a:avLst/>
          </a:prstGeom>
          <a:solidFill>
            <a:srgbClr val="B6D7A8"/>
          </a:solidFill>
        </p:spPr>
        <p:txBody>
          <a:bodyPr spcFirstLastPara="1" wrap="square" lIns="27425" tIns="27425" rIns="27425" bIns="27425" anchor="ctr" anchorCtr="0">
            <a:noAutofit/>
          </a:bodyPr>
          <a:lstStyle/>
          <a:p>
            <a:pPr algn="ctr">
              <a:buSzPts val="990"/>
            </a:pPr>
            <a:r>
              <a:rPr lang="en" sz="1120"/>
              <a:t>Труднодоступные и рекреационные участки</a:t>
            </a:r>
            <a:endParaRPr sz="1720" b="1"/>
          </a:p>
        </p:txBody>
      </p:sp>
      <p:sp>
        <p:nvSpPr>
          <p:cNvPr id="197" name="Google Shape;197;p17"/>
          <p:cNvSpPr txBox="1">
            <a:spLocks noGrp="1"/>
          </p:cNvSpPr>
          <p:nvPr>
            <p:ph type="title"/>
          </p:nvPr>
        </p:nvSpPr>
        <p:spPr>
          <a:xfrm>
            <a:off x="1986325" y="3193575"/>
            <a:ext cx="1660200" cy="38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SzPts val="990"/>
            </a:pPr>
            <a:r>
              <a:rPr lang="en" sz="1520" b="1" u="sng"/>
              <a:t>Роботизация</a:t>
            </a:r>
            <a:endParaRPr sz="1520" b="1" u="sng"/>
          </a:p>
        </p:txBody>
      </p:sp>
      <p:pic>
        <p:nvPicPr>
          <p:cNvPr id="198" name="Google Shape;198;p17"/>
          <p:cNvPicPr preferRelativeResize="0"/>
          <p:nvPr/>
        </p:nvPicPr>
        <p:blipFill rotWithShape="1">
          <a:blip r:embed="rId7">
            <a:alphaModFix/>
          </a:blip>
          <a:srcRect r="49124"/>
          <a:stretch/>
        </p:blipFill>
        <p:spPr>
          <a:xfrm>
            <a:off x="210076" y="3449351"/>
            <a:ext cx="825332" cy="15246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17"/>
          <p:cNvPicPr preferRelativeResize="0"/>
          <p:nvPr/>
        </p:nvPicPr>
        <p:blipFill rotWithShape="1">
          <a:blip r:embed="rId8">
            <a:alphaModFix/>
          </a:blip>
          <a:srcRect l="50238"/>
          <a:stretch/>
        </p:blipFill>
        <p:spPr>
          <a:xfrm>
            <a:off x="1101479" y="3449351"/>
            <a:ext cx="768472" cy="1550500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17"/>
          <p:cNvSpPr txBox="1"/>
          <p:nvPr/>
        </p:nvSpPr>
        <p:spPr>
          <a:xfrm>
            <a:off x="1101481" y="4806054"/>
            <a:ext cx="768600" cy="193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27425" tIns="27425" rIns="27425" bIns="27425" anchor="t" anchorCtr="0">
            <a:noAutofit/>
          </a:bodyPr>
          <a:lstStyle/>
          <a:p>
            <a:pPr algn="ctr" defTabSz="685800">
              <a:buSzPts val="1400"/>
              <a:defRPr/>
            </a:pPr>
            <a:r>
              <a:rPr lang="en" sz="800" b="1">
                <a:solidFill>
                  <a:srgbClr val="FFFFFF"/>
                </a:solidFill>
              </a:rPr>
              <a:t>Обработано</a:t>
            </a:r>
            <a:endParaRPr sz="800"/>
          </a:p>
        </p:txBody>
      </p:sp>
      <p:sp>
        <p:nvSpPr>
          <p:cNvPr id="201" name="Google Shape;201;p17"/>
          <p:cNvSpPr txBox="1"/>
          <p:nvPr/>
        </p:nvSpPr>
        <p:spPr>
          <a:xfrm>
            <a:off x="210026" y="4792830"/>
            <a:ext cx="825000" cy="1938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27425" tIns="27425" rIns="27425" bIns="27425" anchor="t" anchorCtr="0">
            <a:noAutofit/>
          </a:bodyPr>
          <a:lstStyle/>
          <a:p>
            <a:pPr algn="ctr" defTabSz="685800">
              <a:buSzPts val="1400"/>
              <a:defRPr/>
            </a:pPr>
            <a:r>
              <a:rPr lang="en" sz="800" b="1">
                <a:solidFill>
                  <a:srgbClr val="FFFFFF"/>
                </a:solidFill>
              </a:rPr>
              <a:t>Контроль</a:t>
            </a:r>
            <a:endParaRPr sz="800"/>
          </a:p>
        </p:txBody>
      </p:sp>
      <p:pic>
        <p:nvPicPr>
          <p:cNvPr id="202" name="Google Shape;202;p1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600811" y="2350675"/>
            <a:ext cx="408281" cy="572700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17"/>
          <p:cNvSpPr txBox="1">
            <a:spLocks noGrp="1"/>
          </p:cNvSpPr>
          <p:nvPr>
            <p:ph type="title"/>
          </p:nvPr>
        </p:nvSpPr>
        <p:spPr>
          <a:xfrm>
            <a:off x="5539225" y="3269875"/>
            <a:ext cx="1660200" cy="462600"/>
          </a:xfrm>
          <a:prstGeom prst="rect">
            <a:avLst/>
          </a:prstGeom>
          <a:solidFill>
            <a:srgbClr val="B6D7A8"/>
          </a:solidFill>
        </p:spPr>
        <p:txBody>
          <a:bodyPr spcFirstLastPara="1" wrap="square" lIns="27425" tIns="27425" rIns="27425" bIns="27425" anchor="ctr" anchorCtr="0">
            <a:noAutofit/>
          </a:bodyPr>
          <a:lstStyle/>
          <a:p>
            <a:pPr algn="ctr">
              <a:buSzPts val="990"/>
            </a:pPr>
            <a:r>
              <a:rPr lang="en" sz="1220"/>
              <a:t>Эффективность: </a:t>
            </a:r>
            <a:br>
              <a:rPr lang="en" sz="1220"/>
            </a:br>
            <a:r>
              <a:rPr lang="en" sz="1220" b="1"/>
              <a:t>ДО</a:t>
            </a:r>
            <a:r>
              <a:rPr lang="en" sz="1220"/>
              <a:t> </a:t>
            </a:r>
            <a:r>
              <a:rPr lang="en" sz="1820" b="1"/>
              <a:t>90%</a:t>
            </a:r>
            <a:endParaRPr sz="1820" b="1"/>
          </a:p>
        </p:txBody>
      </p:sp>
      <p:sp>
        <p:nvSpPr>
          <p:cNvPr id="204" name="Google Shape;204;p17"/>
          <p:cNvSpPr txBox="1">
            <a:spLocks noGrp="1"/>
          </p:cNvSpPr>
          <p:nvPr>
            <p:ph type="title"/>
          </p:nvPr>
        </p:nvSpPr>
        <p:spPr>
          <a:xfrm>
            <a:off x="6043675" y="2314725"/>
            <a:ext cx="1155900" cy="733500"/>
          </a:xfrm>
          <a:prstGeom prst="rect">
            <a:avLst/>
          </a:prstGeom>
        </p:spPr>
        <p:txBody>
          <a:bodyPr spcFirstLastPara="1" wrap="square" lIns="27425" tIns="27425" rIns="27425" bIns="27425" anchor="ctr" anchorCtr="0">
            <a:noAutofit/>
          </a:bodyPr>
          <a:lstStyle/>
          <a:p>
            <a:pPr>
              <a:buSzPts val="990"/>
            </a:pPr>
            <a:r>
              <a:rPr lang="en" sz="1220"/>
              <a:t>Культиватор с подпочвенным внесением гербицидов</a:t>
            </a:r>
            <a:endParaRPr sz="1820" b="1"/>
          </a:p>
        </p:txBody>
      </p:sp>
      <p:sp>
        <p:nvSpPr>
          <p:cNvPr id="205" name="Google Shape;205;p17"/>
          <p:cNvSpPr txBox="1">
            <a:spLocks noGrp="1"/>
          </p:cNvSpPr>
          <p:nvPr>
            <p:ph type="title"/>
          </p:nvPr>
        </p:nvSpPr>
        <p:spPr>
          <a:xfrm>
            <a:off x="7341763" y="4524025"/>
            <a:ext cx="1660200" cy="462600"/>
          </a:xfrm>
          <a:prstGeom prst="rect">
            <a:avLst/>
          </a:prstGeom>
          <a:solidFill>
            <a:srgbClr val="B6D7A8">
              <a:alpha val="80380"/>
            </a:srgbClr>
          </a:solidFill>
        </p:spPr>
        <p:txBody>
          <a:bodyPr spcFirstLastPara="1" wrap="square" lIns="27425" tIns="27425" rIns="27425" bIns="27425" anchor="ctr" anchorCtr="0">
            <a:noAutofit/>
          </a:bodyPr>
          <a:lstStyle/>
          <a:p>
            <a:pPr algn="ctr">
              <a:buSzPts val="990"/>
            </a:pPr>
            <a:r>
              <a:rPr lang="en" sz="1220"/>
              <a:t>Снижение химизации: </a:t>
            </a:r>
            <a:br>
              <a:rPr lang="en" sz="1220"/>
            </a:br>
            <a:r>
              <a:rPr lang="en" sz="1220"/>
              <a:t> </a:t>
            </a:r>
            <a:r>
              <a:rPr lang="en" sz="1220" b="1"/>
              <a:t>ДО</a:t>
            </a:r>
            <a:r>
              <a:rPr lang="en" sz="1220"/>
              <a:t> </a:t>
            </a:r>
            <a:r>
              <a:rPr lang="en" sz="1820" b="1"/>
              <a:t>100%</a:t>
            </a:r>
            <a:endParaRPr sz="1820" b="1"/>
          </a:p>
        </p:txBody>
      </p:sp>
      <p:sp>
        <p:nvSpPr>
          <p:cNvPr id="206" name="Google Shape;206;p17"/>
          <p:cNvSpPr txBox="1">
            <a:spLocks noGrp="1"/>
          </p:cNvSpPr>
          <p:nvPr>
            <p:ph type="title"/>
          </p:nvPr>
        </p:nvSpPr>
        <p:spPr>
          <a:xfrm>
            <a:off x="7341763" y="2770875"/>
            <a:ext cx="1660200" cy="462600"/>
          </a:xfrm>
          <a:prstGeom prst="rect">
            <a:avLst/>
          </a:prstGeom>
          <a:solidFill>
            <a:srgbClr val="B6D7A8">
              <a:alpha val="80380"/>
            </a:srgbClr>
          </a:solidFill>
        </p:spPr>
        <p:txBody>
          <a:bodyPr spcFirstLastPara="1" wrap="square" lIns="27425" tIns="27425" rIns="27425" bIns="27425" anchor="ctr" anchorCtr="0">
            <a:noAutofit/>
          </a:bodyPr>
          <a:lstStyle/>
          <a:p>
            <a:pPr algn="ctr">
              <a:buSzPts val="990"/>
            </a:pPr>
            <a:r>
              <a:rPr lang="en" sz="1220"/>
              <a:t>Эффективность: </a:t>
            </a:r>
            <a:br>
              <a:rPr lang="en" sz="1220"/>
            </a:br>
            <a:r>
              <a:rPr lang="en" sz="1220" b="1"/>
              <a:t>до</a:t>
            </a:r>
            <a:r>
              <a:rPr lang="en" sz="1220"/>
              <a:t> </a:t>
            </a:r>
            <a:r>
              <a:rPr lang="en" sz="1820" b="1"/>
              <a:t>90-95%</a:t>
            </a:r>
            <a:endParaRPr sz="1820" b="1"/>
          </a:p>
        </p:txBody>
      </p:sp>
      <p:pic>
        <p:nvPicPr>
          <p:cNvPr id="207" name="Google Shape;207;p17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426452" y="1768422"/>
            <a:ext cx="552901" cy="764638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17"/>
          <p:cNvSpPr txBox="1"/>
          <p:nvPr/>
        </p:nvSpPr>
        <p:spPr>
          <a:xfrm>
            <a:off x="8006038" y="1732650"/>
            <a:ext cx="951600" cy="73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5" tIns="27425" rIns="27425" bIns="27425" anchor="t" anchorCtr="0">
            <a:noAutofit/>
          </a:bodyPr>
          <a:lstStyle/>
          <a:p>
            <a:pPr defTabSz="685800">
              <a:defRPr/>
            </a:pPr>
            <a:r>
              <a:rPr lang="en" sz="1220"/>
              <a:t>Массовое разведение биоагентов</a:t>
            </a:r>
            <a:endParaRPr sz="1820" b="1"/>
          </a:p>
        </p:txBody>
      </p:sp>
      <p:pic>
        <p:nvPicPr>
          <p:cNvPr id="209" name="Google Shape;209;p17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3781826" y="2015374"/>
            <a:ext cx="361725" cy="508584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17"/>
          <p:cNvSpPr txBox="1"/>
          <p:nvPr/>
        </p:nvSpPr>
        <p:spPr>
          <a:xfrm>
            <a:off x="4254100" y="1992150"/>
            <a:ext cx="1155900" cy="5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25" tIns="27425" rIns="27425" bIns="27425" anchor="t" anchorCtr="0">
            <a:noAutofit/>
          </a:bodyPr>
          <a:lstStyle/>
          <a:p>
            <a:pPr defTabSz="685800">
              <a:defRPr/>
            </a:pPr>
            <a:r>
              <a:rPr lang="en" sz="900"/>
              <a:t>Способ борьбы с бактериальным ожогом плодовых культур</a:t>
            </a:r>
            <a:endParaRPr sz="900"/>
          </a:p>
        </p:txBody>
      </p:sp>
      <p:pic>
        <p:nvPicPr>
          <p:cNvPr id="211" name="Google Shape;211;p17"/>
          <p:cNvPicPr preferRelativeResize="0"/>
          <p:nvPr/>
        </p:nvPicPr>
        <p:blipFill rotWithShape="1">
          <a:blip r:embed="rId12">
            <a:alphaModFix/>
          </a:blip>
          <a:srcRect b="40376"/>
          <a:stretch/>
        </p:blipFill>
        <p:spPr>
          <a:xfrm>
            <a:off x="3775825" y="4068949"/>
            <a:ext cx="1634100" cy="930900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17"/>
          <p:cNvSpPr txBox="1">
            <a:spLocks noGrp="1"/>
          </p:cNvSpPr>
          <p:nvPr>
            <p:ph type="title"/>
          </p:nvPr>
        </p:nvSpPr>
        <p:spPr>
          <a:xfrm>
            <a:off x="3762775" y="3630950"/>
            <a:ext cx="1660200" cy="380100"/>
          </a:xfrm>
          <a:prstGeom prst="rect">
            <a:avLst/>
          </a:prstGeom>
          <a:solidFill>
            <a:srgbClr val="B6D7A8"/>
          </a:solidFill>
        </p:spPr>
        <p:txBody>
          <a:bodyPr spcFirstLastPara="1" wrap="square" lIns="27425" tIns="27425" rIns="27425" bIns="27425" anchor="ctr" anchorCtr="0">
            <a:noAutofit/>
          </a:bodyPr>
          <a:lstStyle/>
          <a:p>
            <a:pPr algn="ctr">
              <a:buSzPts val="990"/>
            </a:pPr>
            <a:r>
              <a:rPr lang="en" sz="1220"/>
              <a:t>Прибавка урожая: </a:t>
            </a:r>
            <a:endParaRPr sz="1220"/>
          </a:p>
          <a:p>
            <a:pPr algn="ctr">
              <a:buSzPts val="990"/>
            </a:pPr>
            <a:r>
              <a:rPr lang="en" sz="1420" b="1"/>
              <a:t>до 56,8%</a:t>
            </a:r>
            <a:endParaRPr sz="1420" b="1"/>
          </a:p>
        </p:txBody>
      </p:sp>
      <p:sp>
        <p:nvSpPr>
          <p:cNvPr id="213" name="Google Shape;213;p17"/>
          <p:cNvSpPr txBox="1">
            <a:spLocks noGrp="1"/>
          </p:cNvSpPr>
          <p:nvPr>
            <p:ph type="title"/>
          </p:nvPr>
        </p:nvSpPr>
        <p:spPr>
          <a:xfrm>
            <a:off x="3762775" y="2630350"/>
            <a:ext cx="1660200" cy="380100"/>
          </a:xfrm>
          <a:prstGeom prst="rect">
            <a:avLst/>
          </a:prstGeom>
          <a:solidFill>
            <a:srgbClr val="B6D7A8"/>
          </a:solidFill>
        </p:spPr>
        <p:txBody>
          <a:bodyPr spcFirstLastPara="1" wrap="square" lIns="27425" tIns="27425" rIns="27425" bIns="27425" anchor="ctr" anchorCtr="0">
            <a:noAutofit/>
          </a:bodyPr>
          <a:lstStyle/>
          <a:p>
            <a:pPr algn="ctr">
              <a:buSzPts val="990"/>
            </a:pPr>
            <a:r>
              <a:rPr lang="en" sz="1020"/>
              <a:t>Количество обработок: </a:t>
            </a:r>
            <a:br>
              <a:rPr lang="en" sz="1020"/>
            </a:br>
            <a:r>
              <a:rPr lang="en" sz="1420" b="1"/>
              <a:t>меньше в 2 раза</a:t>
            </a:r>
            <a:endParaRPr sz="1420" b="1"/>
          </a:p>
        </p:txBody>
      </p:sp>
      <p:sp>
        <p:nvSpPr>
          <p:cNvPr id="214" name="Google Shape;214;p17"/>
          <p:cNvSpPr txBox="1">
            <a:spLocks noGrp="1"/>
          </p:cNvSpPr>
          <p:nvPr>
            <p:ph type="title"/>
          </p:nvPr>
        </p:nvSpPr>
        <p:spPr>
          <a:xfrm>
            <a:off x="3762775" y="3116750"/>
            <a:ext cx="1660200" cy="380100"/>
          </a:xfrm>
          <a:prstGeom prst="rect">
            <a:avLst/>
          </a:prstGeom>
          <a:solidFill>
            <a:srgbClr val="B6D7A8"/>
          </a:solidFill>
        </p:spPr>
        <p:txBody>
          <a:bodyPr spcFirstLastPara="1" wrap="square" lIns="27425" tIns="27425" rIns="27425" bIns="27425" anchor="ctr" anchorCtr="0">
            <a:noAutofit/>
          </a:bodyPr>
          <a:lstStyle/>
          <a:p>
            <a:pPr algn="ctr">
              <a:buSzPts val="990"/>
            </a:pPr>
            <a:r>
              <a:rPr lang="en" sz="1020"/>
              <a:t>Урожайность: </a:t>
            </a:r>
            <a:br>
              <a:rPr lang="en" sz="1020"/>
            </a:br>
            <a:r>
              <a:rPr lang="en" sz="1420" b="1"/>
              <a:t>до 50 тонн/га</a:t>
            </a:r>
            <a:endParaRPr sz="1420" b="1"/>
          </a:p>
        </p:txBody>
      </p:sp>
      <p:sp>
        <p:nvSpPr>
          <p:cNvPr id="215" name="Google Shape;215;p17"/>
          <p:cNvSpPr txBox="1">
            <a:spLocks noGrp="1"/>
          </p:cNvSpPr>
          <p:nvPr>
            <p:ph type="title"/>
          </p:nvPr>
        </p:nvSpPr>
        <p:spPr>
          <a:xfrm>
            <a:off x="1920413" y="4619750"/>
            <a:ext cx="1791900" cy="38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SzPts val="990"/>
            </a:pPr>
            <a:r>
              <a:rPr lang="en" sz="820" b="1">
                <a:solidFill>
                  <a:schemeClr val="lt1"/>
                </a:solidFill>
              </a:rPr>
              <a:t>Эффективны против стадных и нестадных видов</a:t>
            </a:r>
            <a:endParaRPr sz="820" b="1">
              <a:solidFill>
                <a:schemeClr val="lt1"/>
              </a:solidFill>
            </a:endParaRPr>
          </a:p>
        </p:txBody>
      </p:sp>
      <p:sp>
        <p:nvSpPr>
          <p:cNvPr id="216" name="Google Shape;216;p17"/>
          <p:cNvSpPr txBox="1">
            <a:spLocks noGrp="1"/>
          </p:cNvSpPr>
          <p:nvPr>
            <p:ph type="title"/>
          </p:nvPr>
        </p:nvSpPr>
        <p:spPr>
          <a:xfrm>
            <a:off x="209875" y="2418013"/>
            <a:ext cx="1660200" cy="462600"/>
          </a:xfrm>
          <a:prstGeom prst="rect">
            <a:avLst/>
          </a:prstGeom>
          <a:solidFill>
            <a:srgbClr val="B6D7A8"/>
          </a:solidFill>
        </p:spPr>
        <p:txBody>
          <a:bodyPr spcFirstLastPara="1" wrap="square" lIns="27425" tIns="27425" rIns="27425" bIns="27425" anchor="ctr" anchorCtr="0">
            <a:noAutofit/>
          </a:bodyPr>
          <a:lstStyle/>
          <a:p>
            <a:pPr algn="ctr">
              <a:buSzPts val="990"/>
            </a:pPr>
            <a:r>
              <a:rPr lang="en" sz="1220"/>
              <a:t>Прибавка урожая: </a:t>
            </a:r>
            <a:br>
              <a:rPr lang="en" sz="1220"/>
            </a:br>
            <a:r>
              <a:rPr lang="en" sz="1220" b="1"/>
              <a:t>до</a:t>
            </a:r>
            <a:r>
              <a:rPr lang="en" sz="1220"/>
              <a:t> </a:t>
            </a:r>
            <a:r>
              <a:rPr lang="en" sz="1820" b="1"/>
              <a:t>30%</a:t>
            </a:r>
            <a:endParaRPr sz="1820"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21"/>
          <p:cNvPicPr preferRelativeResize="0"/>
          <p:nvPr/>
        </p:nvPicPr>
        <p:blipFill rotWithShape="1">
          <a:blip r:embed="rId3">
            <a:alphaModFix amt="19000"/>
          </a:blip>
          <a:srcRect l="3383" t="3708" r="66246" b="54246"/>
          <a:stretch/>
        </p:blipFill>
        <p:spPr>
          <a:xfrm>
            <a:off x="-220600" y="-552622"/>
            <a:ext cx="2080122" cy="1919874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/>
              <a:t>Глобальный мир = риски инвазий</a:t>
            </a:r>
            <a:endParaRPr sz="2000" b="1"/>
          </a:p>
        </p:txBody>
      </p:sp>
      <p:sp>
        <p:nvSpPr>
          <p:cNvPr id="115" name="Google Shape;115;p2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42603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 dirty="0" err="1">
                <a:solidFill>
                  <a:schemeClr val="dk1"/>
                </a:solidFill>
              </a:rPr>
              <a:t>Глобализация</a:t>
            </a:r>
            <a:r>
              <a:rPr lang="en" sz="1400" b="1" dirty="0">
                <a:solidFill>
                  <a:schemeClr val="dk1"/>
                </a:solidFill>
              </a:rPr>
              <a:t> </a:t>
            </a:r>
            <a:r>
              <a:rPr lang="en" sz="1400" b="1" dirty="0" err="1">
                <a:solidFill>
                  <a:schemeClr val="dk1"/>
                </a:solidFill>
              </a:rPr>
              <a:t>и</a:t>
            </a:r>
            <a:r>
              <a:rPr lang="en" sz="1400" b="1" dirty="0">
                <a:solidFill>
                  <a:schemeClr val="dk1"/>
                </a:solidFill>
              </a:rPr>
              <a:t> </a:t>
            </a:r>
            <a:r>
              <a:rPr lang="en" sz="1400" b="1" dirty="0" err="1">
                <a:solidFill>
                  <a:schemeClr val="dk1"/>
                </a:solidFill>
              </a:rPr>
              <a:t>мировая</a:t>
            </a:r>
            <a:r>
              <a:rPr lang="en" sz="1400" b="1" dirty="0">
                <a:solidFill>
                  <a:schemeClr val="dk1"/>
                </a:solidFill>
              </a:rPr>
              <a:t> </a:t>
            </a:r>
            <a:r>
              <a:rPr lang="en" sz="1400" b="1" dirty="0" err="1">
                <a:solidFill>
                  <a:schemeClr val="dk1"/>
                </a:solidFill>
              </a:rPr>
              <a:t>торговля</a:t>
            </a:r>
            <a:r>
              <a:rPr lang="en" sz="1400" b="1" dirty="0">
                <a:solidFill>
                  <a:schemeClr val="dk1"/>
                </a:solidFill>
              </a:rPr>
              <a:t> </a:t>
            </a:r>
            <a:r>
              <a:rPr lang="en" sz="1400" b="1" dirty="0" err="1">
                <a:solidFill>
                  <a:schemeClr val="dk1"/>
                </a:solidFill>
              </a:rPr>
              <a:t>повышают</a:t>
            </a:r>
            <a:r>
              <a:rPr lang="en" sz="1400" b="1" dirty="0">
                <a:solidFill>
                  <a:schemeClr val="dk1"/>
                </a:solidFill>
              </a:rPr>
              <a:t> </a:t>
            </a:r>
            <a:r>
              <a:rPr lang="en" sz="1400" b="1" dirty="0" err="1">
                <a:solidFill>
                  <a:schemeClr val="dk1"/>
                </a:solidFill>
              </a:rPr>
              <a:t>фитосанитарны</a:t>
            </a:r>
            <a:r>
              <a:rPr lang="ru-RU" sz="1400" b="1" dirty="0">
                <a:solidFill>
                  <a:schemeClr val="dk1"/>
                </a:solidFill>
              </a:rPr>
              <a:t>е</a:t>
            </a:r>
            <a:r>
              <a:rPr lang="en" sz="1400" b="1" dirty="0">
                <a:solidFill>
                  <a:schemeClr val="dk1"/>
                </a:solidFill>
              </a:rPr>
              <a:t> </a:t>
            </a:r>
            <a:r>
              <a:rPr lang="en" sz="1400" b="1" dirty="0" err="1">
                <a:solidFill>
                  <a:schemeClr val="dk1"/>
                </a:solidFill>
              </a:rPr>
              <a:t>риски</a:t>
            </a:r>
            <a:r>
              <a:rPr lang="en" sz="1400" b="1" dirty="0">
                <a:solidFill>
                  <a:schemeClr val="dk1"/>
                </a:solidFill>
              </a:rPr>
              <a:t> </a:t>
            </a:r>
            <a:r>
              <a:rPr lang="ru-RU" sz="1400" b="1" dirty="0">
                <a:solidFill>
                  <a:schemeClr val="dk1"/>
                </a:solidFill>
              </a:rPr>
              <a:t>для </a:t>
            </a:r>
            <a:r>
              <a:rPr lang="en" sz="1400" b="1" dirty="0" err="1">
                <a:solidFill>
                  <a:schemeClr val="dk1"/>
                </a:solidFill>
              </a:rPr>
              <a:t>Казахстана</a:t>
            </a:r>
            <a:r>
              <a:rPr lang="en" sz="1400" b="1" dirty="0">
                <a:solidFill>
                  <a:schemeClr val="dk1"/>
                </a:solidFill>
              </a:rPr>
              <a:t>.</a:t>
            </a:r>
            <a:r>
              <a:rPr lang="en" sz="1400" dirty="0">
                <a:solidFill>
                  <a:schemeClr val="dk1"/>
                </a:solidFill>
              </a:rPr>
              <a:t> </a:t>
            </a:r>
            <a:r>
              <a:rPr lang="en" sz="1400" b="1" dirty="0" err="1">
                <a:solidFill>
                  <a:schemeClr val="dk1"/>
                </a:solidFill>
              </a:rPr>
              <a:t>Проникновение</a:t>
            </a:r>
            <a:r>
              <a:rPr lang="en" sz="1400" b="1" dirty="0">
                <a:solidFill>
                  <a:schemeClr val="dk1"/>
                </a:solidFill>
              </a:rPr>
              <a:t> </a:t>
            </a:r>
            <a:r>
              <a:rPr lang="en" sz="1400" b="1" dirty="0" err="1">
                <a:solidFill>
                  <a:schemeClr val="dk1"/>
                </a:solidFill>
              </a:rPr>
              <a:t>опасных</a:t>
            </a:r>
            <a:r>
              <a:rPr lang="en" sz="1400" b="1" dirty="0">
                <a:solidFill>
                  <a:schemeClr val="dk1"/>
                </a:solidFill>
              </a:rPr>
              <a:t> </a:t>
            </a:r>
            <a:r>
              <a:rPr lang="en" sz="1400" b="1" dirty="0" err="1">
                <a:solidFill>
                  <a:schemeClr val="dk1"/>
                </a:solidFill>
              </a:rPr>
              <a:t>вредных</a:t>
            </a:r>
            <a:r>
              <a:rPr lang="en" sz="1400" b="1" dirty="0">
                <a:solidFill>
                  <a:schemeClr val="dk1"/>
                </a:solidFill>
              </a:rPr>
              <a:t> </a:t>
            </a:r>
            <a:r>
              <a:rPr lang="en" sz="1400" b="1" dirty="0" err="1">
                <a:solidFill>
                  <a:schemeClr val="dk1"/>
                </a:solidFill>
              </a:rPr>
              <a:t>организмов</a:t>
            </a:r>
            <a:r>
              <a:rPr lang="en" sz="1400" b="1" dirty="0">
                <a:solidFill>
                  <a:schemeClr val="dk1"/>
                </a:solidFill>
              </a:rPr>
              <a:t> </a:t>
            </a:r>
            <a:r>
              <a:rPr lang="en" sz="1400" b="1" dirty="0" err="1">
                <a:solidFill>
                  <a:schemeClr val="dk1"/>
                </a:solidFill>
              </a:rPr>
              <a:t>с</a:t>
            </a:r>
            <a:r>
              <a:rPr lang="en" sz="1400" b="1" dirty="0">
                <a:solidFill>
                  <a:schemeClr val="dk1"/>
                </a:solidFill>
              </a:rPr>
              <a:t> </a:t>
            </a:r>
            <a:r>
              <a:rPr lang="en" sz="1400" b="1" dirty="0" err="1">
                <a:solidFill>
                  <a:schemeClr val="dk1"/>
                </a:solidFill>
              </a:rPr>
              <a:t>товарами</a:t>
            </a:r>
            <a:r>
              <a:rPr lang="en" sz="1400" b="1" dirty="0">
                <a:solidFill>
                  <a:schemeClr val="dk1"/>
                </a:solidFill>
              </a:rPr>
              <a:t> </a:t>
            </a:r>
            <a:r>
              <a:rPr lang="en" sz="1400" b="1" dirty="0" err="1">
                <a:solidFill>
                  <a:schemeClr val="dk1"/>
                </a:solidFill>
              </a:rPr>
              <a:t>и</a:t>
            </a:r>
            <a:r>
              <a:rPr lang="en" sz="1400" b="1" dirty="0">
                <a:solidFill>
                  <a:schemeClr val="dk1"/>
                </a:solidFill>
              </a:rPr>
              <a:t> </a:t>
            </a:r>
            <a:r>
              <a:rPr lang="en" sz="1400" b="1" dirty="0" err="1">
                <a:solidFill>
                  <a:schemeClr val="dk1"/>
                </a:solidFill>
              </a:rPr>
              <a:t>грузами</a:t>
            </a:r>
            <a:r>
              <a:rPr lang="en" sz="1400" b="1" dirty="0">
                <a:solidFill>
                  <a:schemeClr val="dk1"/>
                </a:solidFill>
              </a:rPr>
              <a:t> </a:t>
            </a:r>
            <a:r>
              <a:rPr lang="en" sz="1400" b="1" dirty="0" err="1">
                <a:solidFill>
                  <a:schemeClr val="dk1"/>
                </a:solidFill>
              </a:rPr>
              <a:t>потенциально</a:t>
            </a:r>
            <a:r>
              <a:rPr lang="en" sz="1400" b="1" dirty="0">
                <a:solidFill>
                  <a:schemeClr val="dk1"/>
                </a:solidFill>
              </a:rPr>
              <a:t> </a:t>
            </a:r>
            <a:r>
              <a:rPr lang="en" sz="1400" b="1" dirty="0" err="1">
                <a:solidFill>
                  <a:schemeClr val="dk1"/>
                </a:solidFill>
              </a:rPr>
              <a:t>способны</a:t>
            </a:r>
            <a:r>
              <a:rPr lang="en" sz="1400" b="1" dirty="0">
                <a:solidFill>
                  <a:schemeClr val="dk1"/>
                </a:solidFill>
              </a:rPr>
              <a:t> </a:t>
            </a:r>
            <a:r>
              <a:rPr lang="en" sz="1400" b="1" dirty="0" err="1">
                <a:solidFill>
                  <a:schemeClr val="dk1"/>
                </a:solidFill>
              </a:rPr>
              <a:t>нанести</a:t>
            </a:r>
            <a:r>
              <a:rPr lang="en" sz="1400" b="1" dirty="0">
                <a:solidFill>
                  <a:schemeClr val="dk1"/>
                </a:solidFill>
              </a:rPr>
              <a:t> </a:t>
            </a:r>
            <a:r>
              <a:rPr lang="en" sz="1400" b="1" dirty="0" err="1">
                <a:solidFill>
                  <a:schemeClr val="dk1"/>
                </a:solidFill>
              </a:rPr>
              <a:t>значительный</a:t>
            </a:r>
            <a:r>
              <a:rPr lang="en" sz="1400" b="1" dirty="0">
                <a:solidFill>
                  <a:schemeClr val="dk1"/>
                </a:solidFill>
              </a:rPr>
              <a:t> </a:t>
            </a:r>
            <a:r>
              <a:rPr lang="en" sz="1400" b="1" dirty="0" err="1">
                <a:solidFill>
                  <a:schemeClr val="dk1"/>
                </a:solidFill>
              </a:rPr>
              <a:t>ущерб</a:t>
            </a:r>
            <a:r>
              <a:rPr lang="en" sz="1400" b="1" dirty="0">
                <a:solidFill>
                  <a:schemeClr val="dk1"/>
                </a:solidFill>
              </a:rPr>
              <a:t> </a:t>
            </a:r>
            <a:r>
              <a:rPr lang="en" sz="1400" b="1" dirty="0" err="1">
                <a:solidFill>
                  <a:schemeClr val="dk1"/>
                </a:solidFill>
              </a:rPr>
              <a:t>сельскому</a:t>
            </a:r>
            <a:r>
              <a:rPr lang="en" sz="1400" b="1" dirty="0">
                <a:solidFill>
                  <a:schemeClr val="dk1"/>
                </a:solidFill>
              </a:rPr>
              <a:t> </a:t>
            </a:r>
            <a:r>
              <a:rPr lang="en" sz="1400" b="1" dirty="0" err="1">
                <a:solidFill>
                  <a:schemeClr val="dk1"/>
                </a:solidFill>
              </a:rPr>
              <a:t>хозяйству</a:t>
            </a:r>
            <a:r>
              <a:rPr lang="en" sz="1400" b="1" dirty="0">
                <a:solidFill>
                  <a:schemeClr val="dk1"/>
                </a:solidFill>
              </a:rPr>
              <a:t> </a:t>
            </a:r>
            <a:r>
              <a:rPr lang="en" sz="1400" b="1" dirty="0" err="1">
                <a:solidFill>
                  <a:schemeClr val="dk1"/>
                </a:solidFill>
              </a:rPr>
              <a:t>и</a:t>
            </a:r>
            <a:r>
              <a:rPr lang="en" sz="1400" b="1" dirty="0">
                <a:solidFill>
                  <a:schemeClr val="dk1"/>
                </a:solidFill>
              </a:rPr>
              <a:t> </a:t>
            </a:r>
            <a:r>
              <a:rPr lang="en" sz="1400" b="1" dirty="0" err="1">
                <a:solidFill>
                  <a:schemeClr val="dk1"/>
                </a:solidFill>
              </a:rPr>
              <a:t>национальной</a:t>
            </a:r>
            <a:r>
              <a:rPr lang="en" sz="1400" b="1" dirty="0">
                <a:solidFill>
                  <a:schemeClr val="dk1"/>
                </a:solidFill>
              </a:rPr>
              <a:t> </a:t>
            </a:r>
            <a:r>
              <a:rPr lang="en" sz="1400" b="1" dirty="0" err="1">
                <a:solidFill>
                  <a:schemeClr val="dk1"/>
                </a:solidFill>
              </a:rPr>
              <a:t>экономике</a:t>
            </a:r>
            <a:r>
              <a:rPr lang="en" sz="1400" b="1" dirty="0">
                <a:solidFill>
                  <a:schemeClr val="dk1"/>
                </a:solidFill>
              </a:rPr>
              <a:t>. </a:t>
            </a:r>
            <a:endParaRPr sz="1400" b="1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400" dirty="0" err="1">
                <a:solidFill>
                  <a:schemeClr val="dk1"/>
                </a:solidFill>
              </a:rPr>
              <a:t>Казахстан</a:t>
            </a:r>
            <a:r>
              <a:rPr lang="en" sz="1400" dirty="0">
                <a:solidFill>
                  <a:schemeClr val="dk1"/>
                </a:solidFill>
              </a:rPr>
              <a:t> </a:t>
            </a:r>
            <a:r>
              <a:rPr lang="en" sz="1400" dirty="0" err="1">
                <a:solidFill>
                  <a:schemeClr val="dk1"/>
                </a:solidFill>
              </a:rPr>
              <a:t>имеет</a:t>
            </a:r>
            <a:r>
              <a:rPr lang="en" sz="1400" dirty="0">
                <a:solidFill>
                  <a:schemeClr val="dk1"/>
                </a:solidFill>
              </a:rPr>
              <a:t> </a:t>
            </a:r>
            <a:r>
              <a:rPr lang="en" sz="1400" dirty="0" err="1">
                <a:solidFill>
                  <a:schemeClr val="dk1"/>
                </a:solidFill>
              </a:rPr>
              <a:t>протяженную</a:t>
            </a:r>
            <a:r>
              <a:rPr lang="en" sz="1400" dirty="0">
                <a:solidFill>
                  <a:schemeClr val="dk1"/>
                </a:solidFill>
              </a:rPr>
              <a:t> </a:t>
            </a:r>
            <a:r>
              <a:rPr lang="en" sz="1400" dirty="0" err="1">
                <a:solidFill>
                  <a:schemeClr val="dk1"/>
                </a:solidFill>
              </a:rPr>
              <a:t>границу</a:t>
            </a:r>
            <a:r>
              <a:rPr lang="en" sz="1400" dirty="0">
                <a:solidFill>
                  <a:schemeClr val="dk1"/>
                </a:solidFill>
              </a:rPr>
              <a:t> </a:t>
            </a:r>
            <a:r>
              <a:rPr lang="en" sz="1400" dirty="0" err="1">
                <a:solidFill>
                  <a:schemeClr val="dk1"/>
                </a:solidFill>
              </a:rPr>
              <a:t>и</a:t>
            </a:r>
            <a:r>
              <a:rPr lang="en" sz="1400" dirty="0">
                <a:solidFill>
                  <a:schemeClr val="dk1"/>
                </a:solidFill>
              </a:rPr>
              <a:t> </a:t>
            </a:r>
            <a:r>
              <a:rPr lang="en" sz="1400" dirty="0" err="1">
                <a:solidFill>
                  <a:schemeClr val="dk1"/>
                </a:solidFill>
              </a:rPr>
              <a:t>множество</a:t>
            </a:r>
            <a:r>
              <a:rPr lang="en" sz="1400" dirty="0">
                <a:solidFill>
                  <a:schemeClr val="dk1"/>
                </a:solidFill>
              </a:rPr>
              <a:t> </a:t>
            </a:r>
            <a:r>
              <a:rPr lang="en" sz="1400" dirty="0" err="1">
                <a:solidFill>
                  <a:schemeClr val="dk1"/>
                </a:solidFill>
              </a:rPr>
              <a:t>таможенных</a:t>
            </a:r>
            <a:r>
              <a:rPr lang="en" sz="1400" dirty="0">
                <a:solidFill>
                  <a:schemeClr val="dk1"/>
                </a:solidFill>
              </a:rPr>
              <a:t> </a:t>
            </a:r>
            <a:r>
              <a:rPr lang="en" sz="1400" dirty="0" err="1">
                <a:solidFill>
                  <a:schemeClr val="dk1"/>
                </a:solidFill>
              </a:rPr>
              <a:t>пунктов</a:t>
            </a:r>
            <a:r>
              <a:rPr lang="en" sz="1400" dirty="0">
                <a:solidFill>
                  <a:schemeClr val="dk1"/>
                </a:solidFill>
              </a:rPr>
              <a:t>, </a:t>
            </a:r>
            <a:r>
              <a:rPr lang="en" sz="1400" dirty="0" err="1">
                <a:solidFill>
                  <a:schemeClr val="dk1"/>
                </a:solidFill>
              </a:rPr>
              <a:t>где</a:t>
            </a:r>
            <a:r>
              <a:rPr lang="en" sz="1400" dirty="0">
                <a:solidFill>
                  <a:schemeClr val="dk1"/>
                </a:solidFill>
              </a:rPr>
              <a:t> </a:t>
            </a:r>
            <a:r>
              <a:rPr lang="en" sz="1400" dirty="0" err="1">
                <a:solidFill>
                  <a:schemeClr val="dk1"/>
                </a:solidFill>
              </a:rPr>
              <a:t>досмотр</a:t>
            </a:r>
            <a:r>
              <a:rPr lang="en" sz="1400" dirty="0">
                <a:solidFill>
                  <a:schemeClr val="dk1"/>
                </a:solidFill>
              </a:rPr>
              <a:t> </a:t>
            </a:r>
            <a:r>
              <a:rPr lang="en" sz="1400" dirty="0" err="1">
                <a:solidFill>
                  <a:schemeClr val="dk1"/>
                </a:solidFill>
              </a:rPr>
              <a:t>может</a:t>
            </a:r>
            <a:r>
              <a:rPr lang="en" sz="1400" dirty="0">
                <a:solidFill>
                  <a:schemeClr val="dk1"/>
                </a:solidFill>
              </a:rPr>
              <a:t> </a:t>
            </a:r>
            <a:r>
              <a:rPr lang="en" sz="1400" dirty="0" err="1">
                <a:solidFill>
                  <a:schemeClr val="dk1"/>
                </a:solidFill>
              </a:rPr>
              <a:t>проводиться</a:t>
            </a:r>
            <a:r>
              <a:rPr lang="en" sz="1400" dirty="0">
                <a:solidFill>
                  <a:schemeClr val="dk1"/>
                </a:solidFill>
              </a:rPr>
              <a:t> </a:t>
            </a:r>
            <a:r>
              <a:rPr lang="en" sz="1400" dirty="0" err="1">
                <a:solidFill>
                  <a:schemeClr val="dk1"/>
                </a:solidFill>
              </a:rPr>
              <a:t>некачественно</a:t>
            </a:r>
            <a:r>
              <a:rPr lang="en" sz="1400" dirty="0">
                <a:solidFill>
                  <a:schemeClr val="dk1"/>
                </a:solidFill>
              </a:rPr>
              <a:t>, </a:t>
            </a:r>
            <a:r>
              <a:rPr lang="en" sz="1400" dirty="0" err="1">
                <a:solidFill>
                  <a:schemeClr val="dk1"/>
                </a:solidFill>
              </a:rPr>
              <a:t>недостаточно</a:t>
            </a:r>
            <a:r>
              <a:rPr lang="en" sz="1400" dirty="0">
                <a:solidFill>
                  <a:schemeClr val="dk1"/>
                </a:solidFill>
              </a:rPr>
              <a:t> </a:t>
            </a:r>
            <a:r>
              <a:rPr lang="en" sz="1400" dirty="0" err="1">
                <a:solidFill>
                  <a:schemeClr val="dk1"/>
                </a:solidFill>
              </a:rPr>
              <a:t>оснащения</a:t>
            </a:r>
            <a:r>
              <a:rPr lang="en" sz="1400" dirty="0">
                <a:solidFill>
                  <a:schemeClr val="dk1"/>
                </a:solidFill>
              </a:rPr>
              <a:t> </a:t>
            </a:r>
            <a:r>
              <a:rPr lang="en" sz="1400" dirty="0" err="1">
                <a:solidFill>
                  <a:schemeClr val="dk1"/>
                </a:solidFill>
              </a:rPr>
              <a:t>и</a:t>
            </a:r>
            <a:r>
              <a:rPr lang="en" sz="1400" dirty="0">
                <a:solidFill>
                  <a:schemeClr val="dk1"/>
                </a:solidFill>
              </a:rPr>
              <a:t> </a:t>
            </a:r>
            <a:r>
              <a:rPr lang="en" sz="1400" dirty="0" err="1">
                <a:solidFill>
                  <a:schemeClr val="dk1"/>
                </a:solidFill>
              </a:rPr>
              <a:t>компетенций</a:t>
            </a:r>
            <a:r>
              <a:rPr lang="en" sz="1400" dirty="0">
                <a:solidFill>
                  <a:schemeClr val="dk1"/>
                </a:solidFill>
              </a:rPr>
              <a:t> </a:t>
            </a:r>
            <a:r>
              <a:rPr lang="en" sz="1400" dirty="0" err="1">
                <a:solidFill>
                  <a:schemeClr val="dk1"/>
                </a:solidFill>
              </a:rPr>
              <a:t>служб</a:t>
            </a:r>
            <a:r>
              <a:rPr lang="en" sz="1400" dirty="0">
                <a:solidFill>
                  <a:schemeClr val="dk1"/>
                </a:solidFill>
              </a:rPr>
              <a:t>. </a:t>
            </a:r>
            <a:endParaRPr sz="14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400" dirty="0" err="1">
                <a:solidFill>
                  <a:schemeClr val="dk1"/>
                </a:solidFill>
              </a:rPr>
              <a:t>Противодействие</a:t>
            </a:r>
            <a:r>
              <a:rPr lang="en" sz="1400" dirty="0">
                <a:solidFill>
                  <a:schemeClr val="dk1"/>
                </a:solidFill>
              </a:rPr>
              <a:t> </a:t>
            </a:r>
            <a:r>
              <a:rPr lang="en" sz="1400" dirty="0" err="1">
                <a:solidFill>
                  <a:schemeClr val="dk1"/>
                </a:solidFill>
              </a:rPr>
              <a:t>данным</a:t>
            </a:r>
            <a:r>
              <a:rPr lang="en" sz="1400" dirty="0">
                <a:solidFill>
                  <a:schemeClr val="dk1"/>
                </a:solidFill>
              </a:rPr>
              <a:t> </a:t>
            </a:r>
            <a:r>
              <a:rPr lang="en" sz="1400" dirty="0" err="1">
                <a:solidFill>
                  <a:schemeClr val="dk1"/>
                </a:solidFill>
              </a:rPr>
              <a:t>угрозам</a:t>
            </a:r>
            <a:r>
              <a:rPr lang="en" sz="1400" dirty="0">
                <a:solidFill>
                  <a:schemeClr val="dk1"/>
                </a:solidFill>
              </a:rPr>
              <a:t> </a:t>
            </a:r>
            <a:r>
              <a:rPr lang="en" sz="1400" dirty="0" err="1">
                <a:solidFill>
                  <a:schemeClr val="dk1"/>
                </a:solidFill>
              </a:rPr>
              <a:t>требует</a:t>
            </a:r>
            <a:r>
              <a:rPr lang="en" sz="1400" dirty="0">
                <a:solidFill>
                  <a:schemeClr val="dk1"/>
                </a:solidFill>
              </a:rPr>
              <a:t> </a:t>
            </a:r>
            <a:r>
              <a:rPr lang="en" sz="1400" dirty="0" err="1">
                <a:solidFill>
                  <a:schemeClr val="dk1"/>
                </a:solidFill>
              </a:rPr>
              <a:t>готовности</a:t>
            </a:r>
            <a:r>
              <a:rPr lang="en" sz="1400" dirty="0">
                <a:solidFill>
                  <a:schemeClr val="dk1"/>
                </a:solidFill>
              </a:rPr>
              <a:t> </a:t>
            </a:r>
            <a:r>
              <a:rPr lang="en" sz="1400" dirty="0" err="1">
                <a:solidFill>
                  <a:schemeClr val="dk1"/>
                </a:solidFill>
              </a:rPr>
              <a:t>как</a:t>
            </a:r>
            <a:r>
              <a:rPr lang="en" sz="1400" dirty="0">
                <a:solidFill>
                  <a:schemeClr val="dk1"/>
                </a:solidFill>
              </a:rPr>
              <a:t> </a:t>
            </a:r>
            <a:r>
              <a:rPr lang="en" sz="1400" dirty="0" err="1">
                <a:solidFill>
                  <a:schemeClr val="dk1"/>
                </a:solidFill>
              </a:rPr>
              <a:t>с</a:t>
            </a:r>
            <a:r>
              <a:rPr lang="en" sz="1400" dirty="0">
                <a:solidFill>
                  <a:schemeClr val="dk1"/>
                </a:solidFill>
              </a:rPr>
              <a:t> </a:t>
            </a:r>
            <a:r>
              <a:rPr lang="en" sz="1400" dirty="0" err="1">
                <a:solidFill>
                  <a:schemeClr val="dk1"/>
                </a:solidFill>
              </a:rPr>
              <a:t>технической</a:t>
            </a:r>
            <a:r>
              <a:rPr lang="en" sz="1400" dirty="0">
                <a:solidFill>
                  <a:schemeClr val="dk1"/>
                </a:solidFill>
              </a:rPr>
              <a:t>, </a:t>
            </a:r>
            <a:r>
              <a:rPr lang="en" sz="1400" dirty="0" err="1">
                <a:solidFill>
                  <a:schemeClr val="dk1"/>
                </a:solidFill>
              </a:rPr>
              <a:t>так</a:t>
            </a:r>
            <a:r>
              <a:rPr lang="en" sz="1400" dirty="0">
                <a:solidFill>
                  <a:schemeClr val="dk1"/>
                </a:solidFill>
              </a:rPr>
              <a:t> </a:t>
            </a:r>
            <a:r>
              <a:rPr lang="en" sz="1400" dirty="0" err="1">
                <a:solidFill>
                  <a:schemeClr val="dk1"/>
                </a:solidFill>
              </a:rPr>
              <a:t>и</a:t>
            </a:r>
            <a:r>
              <a:rPr lang="en" sz="1400" dirty="0">
                <a:solidFill>
                  <a:schemeClr val="dk1"/>
                </a:solidFill>
              </a:rPr>
              <a:t> </a:t>
            </a:r>
            <a:r>
              <a:rPr lang="en" sz="1400" dirty="0" err="1">
                <a:solidFill>
                  <a:schemeClr val="dk1"/>
                </a:solidFill>
              </a:rPr>
              <a:t>с</a:t>
            </a:r>
            <a:r>
              <a:rPr lang="en" sz="1400" dirty="0">
                <a:solidFill>
                  <a:schemeClr val="dk1"/>
                </a:solidFill>
              </a:rPr>
              <a:t> </a:t>
            </a:r>
            <a:r>
              <a:rPr lang="en" sz="1400" dirty="0" err="1">
                <a:solidFill>
                  <a:schemeClr val="dk1"/>
                </a:solidFill>
              </a:rPr>
              <a:t>методической</a:t>
            </a:r>
            <a:r>
              <a:rPr lang="en" sz="1400" dirty="0">
                <a:solidFill>
                  <a:schemeClr val="dk1"/>
                </a:solidFill>
              </a:rPr>
              <a:t> </a:t>
            </a:r>
            <a:r>
              <a:rPr lang="en" sz="1400" dirty="0" err="1">
                <a:solidFill>
                  <a:schemeClr val="dk1"/>
                </a:solidFill>
              </a:rPr>
              <a:t>стороны</a:t>
            </a:r>
            <a:r>
              <a:rPr lang="en" sz="1400" dirty="0">
                <a:solidFill>
                  <a:schemeClr val="dk1"/>
                </a:solidFill>
              </a:rPr>
              <a:t>. </a:t>
            </a:r>
            <a:endParaRPr sz="1400" dirty="0">
              <a:solidFill>
                <a:schemeClr val="dk1"/>
              </a:solidFill>
            </a:endParaRPr>
          </a:p>
        </p:txBody>
      </p:sp>
      <p:grpSp>
        <p:nvGrpSpPr>
          <p:cNvPr id="116" name="Google Shape;116;p21"/>
          <p:cNvGrpSpPr/>
          <p:nvPr/>
        </p:nvGrpSpPr>
        <p:grpSpPr>
          <a:xfrm>
            <a:off x="5731997" y="211841"/>
            <a:ext cx="3199559" cy="2353316"/>
            <a:chOff x="-6609825" y="3598674"/>
            <a:chExt cx="3355242" cy="2287660"/>
          </a:xfrm>
        </p:grpSpPr>
        <p:pic>
          <p:nvPicPr>
            <p:cNvPr id="117" name="Google Shape;117;p2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-6609825" y="3598674"/>
              <a:ext cx="3355226" cy="19885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8" name="Google Shape;118;p21"/>
            <p:cNvSpPr txBox="1"/>
            <p:nvPr/>
          </p:nvSpPr>
          <p:spPr>
            <a:xfrm>
              <a:off x="-6609783" y="5587235"/>
              <a:ext cx="3355200" cy="299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/>
                <a:t>Железнодорожные пункты пропуска</a:t>
              </a:r>
              <a:endParaRPr sz="800"/>
            </a:p>
          </p:txBody>
        </p:sp>
      </p:grpSp>
      <p:grpSp>
        <p:nvGrpSpPr>
          <p:cNvPr id="119" name="Google Shape;119;p21"/>
          <p:cNvGrpSpPr/>
          <p:nvPr/>
        </p:nvGrpSpPr>
        <p:grpSpPr>
          <a:xfrm>
            <a:off x="5732073" y="2648297"/>
            <a:ext cx="3199524" cy="2283366"/>
            <a:chOff x="-2450500" y="4007072"/>
            <a:chExt cx="3355206" cy="2289548"/>
          </a:xfrm>
        </p:grpSpPr>
        <p:pic>
          <p:nvPicPr>
            <p:cNvPr id="120" name="Google Shape;120;p21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-2450500" y="4007072"/>
              <a:ext cx="3345249" cy="198084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1" name="Google Shape;121;p21"/>
            <p:cNvSpPr txBox="1"/>
            <p:nvPr/>
          </p:nvSpPr>
          <p:spPr>
            <a:xfrm>
              <a:off x="-2450494" y="5987920"/>
              <a:ext cx="3355200" cy="308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/>
                <a:t>Автомобильные многосторонние пункты пропуска</a:t>
              </a:r>
              <a:endParaRPr sz="800"/>
            </a:p>
          </p:txBody>
        </p:sp>
      </p:grpSp>
      <p:pic>
        <p:nvPicPr>
          <p:cNvPr id="122" name="Google Shape;122;p21"/>
          <p:cNvPicPr preferRelativeResize="0"/>
          <p:nvPr/>
        </p:nvPicPr>
        <p:blipFill rotWithShape="1">
          <a:blip r:embed="rId3">
            <a:alphaModFix amt="19000"/>
          </a:blip>
          <a:srcRect l="36885" t="53212" r="38474" b="4742"/>
          <a:stretch/>
        </p:blipFill>
        <p:spPr>
          <a:xfrm>
            <a:off x="4126125" y="3747625"/>
            <a:ext cx="1112775" cy="1265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7"/>
          <p:cNvSpPr txBox="1">
            <a:spLocks noGrp="1"/>
          </p:cNvSpPr>
          <p:nvPr>
            <p:ph type="title"/>
          </p:nvPr>
        </p:nvSpPr>
        <p:spPr>
          <a:xfrm>
            <a:off x="468880" y="259143"/>
            <a:ext cx="6971825" cy="545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>
              <a:lnSpc>
                <a:spcPct val="115000"/>
              </a:lnSpc>
              <a:buSzPts val="1100"/>
            </a:pPr>
            <a:r>
              <a:rPr lang="ru-RU" sz="1650" b="1" dirty="0">
                <a:latin typeface="+mn-lt"/>
              </a:rPr>
              <a:t>Проблемы в обеспечении фитосанитарной безопасности РК</a:t>
            </a:r>
            <a:br>
              <a:rPr lang="ru-RU" sz="1650" b="1" dirty="0">
                <a:latin typeface="+mn-lt"/>
              </a:rPr>
            </a:br>
            <a:endParaRPr sz="1650" b="1" dirty="0">
              <a:latin typeface="+mn-lt"/>
            </a:endParaRPr>
          </a:p>
        </p:txBody>
      </p:sp>
      <p:sp>
        <p:nvSpPr>
          <p:cNvPr id="248" name="Google Shape;248;p7"/>
          <p:cNvSpPr txBox="1">
            <a:spLocks noGrp="1"/>
          </p:cNvSpPr>
          <p:nvPr>
            <p:ph type="body" idx="1"/>
          </p:nvPr>
        </p:nvSpPr>
        <p:spPr>
          <a:xfrm>
            <a:off x="414899" y="997323"/>
            <a:ext cx="4539657" cy="2210587"/>
          </a:xfrm>
          <a:prstGeom prst="rect">
            <a:avLst/>
          </a:prstGeom>
          <a:solidFill>
            <a:srgbClr val="F4CCCC"/>
          </a:solidFill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" sz="135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Проблема</a:t>
            </a:r>
            <a:r>
              <a:rPr lang="en" sz="135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1.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Анализ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фитосанитарного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риска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проводится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системном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порядке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научной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основе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endParaRPr sz="1350" dirty="0">
              <a:solidFill>
                <a:schemeClr val="tx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indent="0">
              <a:lnSpc>
                <a:spcPct val="100000"/>
              </a:lnSpc>
              <a:spcBef>
                <a:spcPts val="900"/>
              </a:spcBef>
              <a:buNone/>
            </a:pPr>
            <a:r>
              <a:rPr lang="en" sz="135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Проблема</a:t>
            </a:r>
            <a:r>
              <a:rPr lang="en" sz="135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2.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Слабый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контроль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точках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возможного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проникновения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вредных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организмов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Устаревшая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материально-техническая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база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отсутствие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современных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методов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sz="1350" dirty="0">
              <a:solidFill>
                <a:schemeClr val="tx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indent="0">
              <a:lnSpc>
                <a:spcPct val="100000"/>
              </a:lnSpc>
              <a:spcBef>
                <a:spcPts val="900"/>
              </a:spcBef>
              <a:spcAft>
                <a:spcPts val="900"/>
              </a:spcAft>
              <a:buNone/>
            </a:pPr>
            <a:r>
              <a:rPr lang="en" sz="135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Проблема</a:t>
            </a:r>
            <a:r>
              <a:rPr lang="en" sz="135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3: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Кадровый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финансовый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дефицит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во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всей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структуре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фитосанитарного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5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контроля</a:t>
            </a:r>
            <a:r>
              <a:rPr lang="en" sz="13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sz="1350" dirty="0">
              <a:solidFill>
                <a:schemeClr val="tx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49" name="Google Shape;249;p7"/>
          <p:cNvSpPr txBox="1">
            <a:spLocks noGrp="1"/>
          </p:cNvSpPr>
          <p:nvPr>
            <p:ph type="body" idx="1"/>
          </p:nvPr>
        </p:nvSpPr>
        <p:spPr>
          <a:xfrm>
            <a:off x="5144495" y="997324"/>
            <a:ext cx="3592312" cy="3864458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Предлагается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endParaRPr sz="1300" dirty="0">
              <a:solidFill>
                <a:schemeClr val="tx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indent="0">
              <a:lnSpc>
                <a:spcPct val="90000"/>
              </a:lnSpc>
              <a:spcBef>
                <a:spcPts val="900"/>
              </a:spcBef>
              <a:buNone/>
            </a:pP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1. 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Анализ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фитосанитарного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риска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как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основы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всей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деятельности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НОКЗР,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проводится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национальным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НИИ.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Научные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исследования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необходимы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также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для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разработки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методов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идентификации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диагностики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КВО,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технологии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фитосанитарных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мер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endParaRPr sz="1300" dirty="0">
              <a:solidFill>
                <a:schemeClr val="tx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indent="0">
              <a:lnSpc>
                <a:spcPct val="90000"/>
              </a:lnSpc>
              <a:spcBef>
                <a:spcPts val="900"/>
              </a:spcBef>
              <a:buNone/>
            </a:pP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2.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Обеспечение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поэтапного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оснащения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современным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оборудованием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Внедрить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цифровые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методы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сбора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хранения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обработки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данных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совокупности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программным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обеспечением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прогноза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развития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распространения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ВО,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зависимости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климатических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условий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endParaRPr sz="1300" dirty="0">
              <a:solidFill>
                <a:schemeClr val="tx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indent="0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</a:pP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3.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Адекватно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фитосанитарной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ситуации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обеспечить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карантин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растений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соразмерным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бюджетным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финансированием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Усилить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подготовку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специалистов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защите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растений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</a:t>
            </a:r>
            <a:r>
              <a:rPr lang="en" sz="13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3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карантину</a:t>
            </a:r>
            <a:endParaRPr sz="1300" dirty="0">
              <a:solidFill>
                <a:schemeClr val="tx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4" name="Google Shape;293;p11">
            <a:extLst>
              <a:ext uri="{FF2B5EF4-FFF2-40B4-BE49-F238E27FC236}">
                <a16:creationId xmlns:a16="http://schemas.microsoft.com/office/drawing/2014/main" id="{4D2334FC-DBE2-3718-88B5-BCAD6C2AD644}"/>
              </a:ext>
            </a:extLst>
          </p:cNvPr>
          <p:cNvGrpSpPr/>
          <p:nvPr/>
        </p:nvGrpSpPr>
        <p:grpSpPr>
          <a:xfrm>
            <a:off x="414899" y="3247200"/>
            <a:ext cx="4539657" cy="1730317"/>
            <a:chOff x="1780775" y="1236650"/>
            <a:chExt cx="5921950" cy="2335925"/>
          </a:xfrm>
        </p:grpSpPr>
        <p:sp>
          <p:nvSpPr>
            <p:cNvPr id="5" name="Google Shape;294;p11">
              <a:extLst>
                <a:ext uri="{FF2B5EF4-FFF2-40B4-BE49-F238E27FC236}">
                  <a16:creationId xmlns:a16="http://schemas.microsoft.com/office/drawing/2014/main" id="{CCD7DA8E-FB54-8140-4B13-1339B9F5B966}"/>
                </a:ext>
              </a:extLst>
            </p:cNvPr>
            <p:cNvSpPr txBox="1"/>
            <p:nvPr/>
          </p:nvSpPr>
          <p:spPr>
            <a:xfrm>
              <a:off x="1780775" y="1236650"/>
              <a:ext cx="1965600" cy="837600"/>
            </a:xfrm>
            <a:prstGeom prst="rect">
              <a:avLst/>
            </a:prstGeom>
            <a:solidFill>
              <a:srgbClr val="F4CCC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rmAutofit/>
            </a:bodyPr>
            <a:lstStyle/>
            <a:p>
              <a:pPr algn="ctr" defTabSz="685800">
                <a:spcAft>
                  <a:spcPts val="900"/>
                </a:spcAft>
                <a:defRPr/>
              </a:pPr>
              <a:r>
                <a:rPr lang="en" sz="1050" b="1"/>
                <a:t>Мраморный клоп</a:t>
              </a:r>
              <a:endParaRPr sz="1050" b="1"/>
            </a:p>
          </p:txBody>
        </p:sp>
        <p:sp>
          <p:nvSpPr>
            <p:cNvPr id="6" name="Google Shape;295;p11">
              <a:extLst>
                <a:ext uri="{FF2B5EF4-FFF2-40B4-BE49-F238E27FC236}">
                  <a16:creationId xmlns:a16="http://schemas.microsoft.com/office/drawing/2014/main" id="{FE6C0FB2-DA42-4186-FA24-5F512DAAC2E3}"/>
                </a:ext>
              </a:extLst>
            </p:cNvPr>
            <p:cNvSpPr txBox="1"/>
            <p:nvPr/>
          </p:nvSpPr>
          <p:spPr>
            <a:xfrm>
              <a:off x="3845200" y="1236650"/>
              <a:ext cx="1886100" cy="837600"/>
            </a:xfrm>
            <a:prstGeom prst="rect">
              <a:avLst/>
            </a:prstGeom>
            <a:solidFill>
              <a:srgbClr val="F4CCC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rmAutofit/>
            </a:bodyPr>
            <a:lstStyle/>
            <a:p>
              <a:pPr algn="ctr" defTabSz="685800">
                <a:spcAft>
                  <a:spcPts val="900"/>
                </a:spcAft>
                <a:defRPr/>
              </a:pPr>
              <a:r>
                <a:rPr lang="en" sz="1050" b="1"/>
                <a:t> Вирус картофеля Зебра-чип</a:t>
              </a:r>
              <a:endParaRPr sz="1050" b="1"/>
            </a:p>
          </p:txBody>
        </p:sp>
        <p:sp>
          <p:nvSpPr>
            <p:cNvPr id="7" name="Google Shape;296;p11">
              <a:extLst>
                <a:ext uri="{FF2B5EF4-FFF2-40B4-BE49-F238E27FC236}">
                  <a16:creationId xmlns:a16="http://schemas.microsoft.com/office/drawing/2014/main" id="{FE7D78BE-6FEC-1B6D-A903-253856B5E8B7}"/>
                </a:ext>
              </a:extLst>
            </p:cNvPr>
            <p:cNvSpPr txBox="1"/>
            <p:nvPr/>
          </p:nvSpPr>
          <p:spPr>
            <a:xfrm>
              <a:off x="5844825" y="1236650"/>
              <a:ext cx="1857900" cy="837600"/>
            </a:xfrm>
            <a:prstGeom prst="rect">
              <a:avLst/>
            </a:prstGeom>
            <a:solidFill>
              <a:srgbClr val="F4CCC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ctr" defTabSz="685800">
                <a:spcAft>
                  <a:spcPts val="900"/>
                </a:spcAft>
                <a:defRPr/>
              </a:pPr>
              <a:r>
                <a:rPr lang="en" sz="1050" b="1"/>
                <a:t>Вирус морщинистости томата</a:t>
              </a:r>
              <a:endParaRPr sz="1050" b="1"/>
            </a:p>
          </p:txBody>
        </p:sp>
        <p:pic>
          <p:nvPicPr>
            <p:cNvPr id="8" name="Google Shape;297;p11">
              <a:extLst>
                <a:ext uri="{FF2B5EF4-FFF2-40B4-BE49-F238E27FC236}">
                  <a16:creationId xmlns:a16="http://schemas.microsoft.com/office/drawing/2014/main" id="{F656B042-28A4-30CB-D263-24B8488BB033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780775" y="2060750"/>
              <a:ext cx="1965500" cy="15118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Google Shape;298;p11">
              <a:extLst>
                <a:ext uri="{FF2B5EF4-FFF2-40B4-BE49-F238E27FC236}">
                  <a16:creationId xmlns:a16="http://schemas.microsoft.com/office/drawing/2014/main" id="{92AD9ADA-EDC5-E716-73D1-9F43A8C5EEA9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 b="1312"/>
            <a:stretch/>
          </p:blipFill>
          <p:spPr>
            <a:xfrm>
              <a:off x="3846800" y="2080550"/>
              <a:ext cx="1897500" cy="14920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Google Shape;299;p11">
              <a:extLst>
                <a:ext uri="{FF2B5EF4-FFF2-40B4-BE49-F238E27FC236}">
                  <a16:creationId xmlns:a16="http://schemas.microsoft.com/office/drawing/2014/main" id="{D3743DD2-C77F-3E4C-2D46-B0DC1FB5A997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 t="3617" b="3616"/>
            <a:stretch/>
          </p:blipFill>
          <p:spPr>
            <a:xfrm>
              <a:off x="5844825" y="2060750"/>
              <a:ext cx="1857900" cy="151182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3"/>
          <p:cNvSpPr/>
          <p:nvPr/>
        </p:nvSpPr>
        <p:spPr>
          <a:xfrm>
            <a:off x="423402" y="635767"/>
            <a:ext cx="8497500" cy="803015"/>
          </a:xfrm>
          <a:prstGeom prst="rect">
            <a:avLst/>
          </a:prstGeom>
          <a:solidFill>
            <a:srgbClr val="D6E3BC"/>
          </a:solidFill>
          <a:ln>
            <a:noFill/>
          </a:ln>
        </p:spPr>
        <p:txBody>
          <a:bodyPr spcFirstLastPara="1" wrap="square" lIns="82913" tIns="41438" rIns="82913" bIns="41438" anchor="ctr" anchorCtr="0">
            <a:noAutofit/>
          </a:bodyPr>
          <a:lstStyle/>
          <a:p>
            <a:r>
              <a:rPr lang="ru-RU" sz="1200">
                <a:latin typeface="Times New Roman"/>
                <a:ea typeface="Times New Roman"/>
                <a:cs typeface="Times New Roman"/>
                <a:sym typeface="Times New Roman"/>
              </a:rPr>
              <a:t> Актуальные проблемы включают: недостаточный контроль за ввозом и распространением карантинных объектов; отсутствие научно обоснованной оценки фитосанитарного риска; слабый фитопатологический контроль семенного материала; ограниченное использование современных методов диагностики, сертификации и биологической защиты растений.</a:t>
            </a:r>
            <a:endParaRPr sz="1050"/>
          </a:p>
        </p:txBody>
      </p:sp>
      <p:sp>
        <p:nvSpPr>
          <p:cNvPr id="186" name="Google Shape;186;p23"/>
          <p:cNvSpPr txBox="1"/>
          <p:nvPr/>
        </p:nvSpPr>
        <p:spPr>
          <a:xfrm>
            <a:off x="423402" y="283350"/>
            <a:ext cx="8497500" cy="461700"/>
          </a:xfrm>
          <a:prstGeom prst="rect">
            <a:avLst/>
          </a:prstGeom>
          <a:solidFill>
            <a:srgbClr val="D6E3BC"/>
          </a:solidFill>
          <a:ln>
            <a:noFill/>
          </a:ln>
        </p:spPr>
        <p:txBody>
          <a:bodyPr spcFirstLastPara="1" wrap="square" lIns="91406" tIns="91406" rIns="91406" bIns="91406" anchor="ctr" anchorCtr="0">
            <a:noAutofit/>
          </a:bodyPr>
          <a:lstStyle/>
          <a:p>
            <a:pPr algn="ctr"/>
            <a:r>
              <a:rPr lang="ru-RU" sz="1800" b="1">
                <a:solidFill>
                  <a:schemeClr val="dk1"/>
                </a:solidFill>
              </a:rPr>
              <a:t>Необходимость адаптации законодательства</a:t>
            </a:r>
            <a:endParaRPr sz="1575"/>
          </a:p>
        </p:txBody>
      </p:sp>
      <p:sp>
        <p:nvSpPr>
          <p:cNvPr id="187" name="Google Shape;187;p23"/>
          <p:cNvSpPr txBox="1"/>
          <p:nvPr/>
        </p:nvSpPr>
        <p:spPr>
          <a:xfrm>
            <a:off x="423402" y="3990569"/>
            <a:ext cx="8497500" cy="1061760"/>
          </a:xfrm>
          <a:prstGeom prst="rect">
            <a:avLst/>
          </a:prstGeom>
          <a:solidFill>
            <a:srgbClr val="E06666"/>
          </a:solidFill>
          <a:ln>
            <a:noFill/>
          </a:ln>
        </p:spPr>
        <p:txBody>
          <a:bodyPr spcFirstLastPara="1" wrap="square" lIns="91406" tIns="91406" rIns="91406" bIns="91406" anchor="t" anchorCtr="0">
            <a:spAutoFit/>
          </a:bodyPr>
          <a:lstStyle/>
          <a:p>
            <a:pPr algn="just"/>
            <a:r>
              <a:rPr lang="ru-RU" sz="1425">
                <a:solidFill>
                  <a:schemeClr val="lt1"/>
                </a:solidFill>
              </a:rPr>
              <a:t>Закон "О защите растений" требует совершенствования мер по мониторингу, предупреждению и борьбе с вредными организмами с внедрением научно-обоснованных методов и инновационных технологий, включая биологические средства защиты, системы раннего предупреждения и современные методы диагностики для повышения эффективности фитосанитарного контроля.</a:t>
            </a:r>
            <a:endParaRPr sz="1425">
              <a:solidFill>
                <a:schemeClr val="lt1"/>
              </a:solidFill>
            </a:endParaRPr>
          </a:p>
        </p:txBody>
      </p:sp>
      <p:sp>
        <p:nvSpPr>
          <p:cNvPr id="188" name="Google Shape;188;p23"/>
          <p:cNvSpPr txBox="1"/>
          <p:nvPr/>
        </p:nvSpPr>
        <p:spPr>
          <a:xfrm>
            <a:off x="423402" y="2441125"/>
            <a:ext cx="8497500" cy="1500342"/>
          </a:xfrm>
          <a:prstGeom prst="rect">
            <a:avLst/>
          </a:prstGeom>
          <a:solidFill>
            <a:srgbClr val="E06666"/>
          </a:solidFill>
          <a:ln>
            <a:noFill/>
          </a:ln>
        </p:spPr>
        <p:txBody>
          <a:bodyPr spcFirstLastPara="1" wrap="square" lIns="91406" tIns="91406" rIns="91406" bIns="91406" anchor="t" anchorCtr="0">
            <a:spAutoFit/>
          </a:bodyPr>
          <a:lstStyle/>
          <a:p>
            <a:r>
              <a:rPr lang="ru-RU" sz="1425">
                <a:solidFill>
                  <a:schemeClr val="lt1"/>
                </a:solidFill>
              </a:rPr>
              <a:t>Закон "О карантине растений" требует усиления норм по контролю за ввозом и распространением особо опасных и карантинных вредных объектов с применением научно-исследовательских подходов, включая проведение анализа фитосанитарного риска, разработку современных методов диагностики и прогнозирования, а также сотрудничество с профильными НИИ для создания эффективных стратегий контроля и ликвидации очагов заражения. Это обеспечит более точный мониторинг и минимизацию фитосанитарных рисков.</a:t>
            </a:r>
            <a:endParaRPr sz="1425">
              <a:solidFill>
                <a:schemeClr val="lt1"/>
              </a:solidFill>
            </a:endParaRPr>
          </a:p>
        </p:txBody>
      </p:sp>
      <p:sp>
        <p:nvSpPr>
          <p:cNvPr id="189" name="Google Shape;189;p23"/>
          <p:cNvSpPr txBox="1"/>
          <p:nvPr/>
        </p:nvSpPr>
        <p:spPr>
          <a:xfrm>
            <a:off x="423402" y="1548065"/>
            <a:ext cx="8497500" cy="842470"/>
          </a:xfrm>
          <a:prstGeom prst="rect">
            <a:avLst/>
          </a:prstGeom>
          <a:solidFill>
            <a:srgbClr val="E06666"/>
          </a:solidFill>
          <a:ln>
            <a:noFill/>
          </a:ln>
        </p:spPr>
        <p:txBody>
          <a:bodyPr spcFirstLastPara="1" wrap="square" lIns="91406" tIns="91406" rIns="91406" bIns="91406" anchor="t" anchorCtr="0">
            <a:spAutoFit/>
          </a:bodyPr>
          <a:lstStyle/>
          <a:p>
            <a:r>
              <a:rPr lang="ru-RU" sz="1425">
                <a:solidFill>
                  <a:schemeClr val="lt1"/>
                </a:solidFill>
              </a:rPr>
              <a:t>Закон "О семеноводстве" – внедрение требований по фитосанитарной сертификации семян для предотвращения распространения особо-опасных и карантинных вредителей, болезней и сорных растений.</a:t>
            </a:r>
            <a:endParaRPr sz="1425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Google Shape;290;p33" descr="фото командировки 70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915156" y="5416431"/>
            <a:ext cx="1984462" cy="14257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33" descr="A group of people sitting at desks in a room&#10;&#10;Description automatically generated with medium confidence"/>
          <p:cNvPicPr preferRelativeResize="0"/>
          <p:nvPr/>
        </p:nvPicPr>
        <p:blipFill rotWithShape="1">
          <a:blip r:embed="rId4">
            <a:alphaModFix/>
          </a:blip>
          <a:srcRect t="4608" b="24489"/>
          <a:stretch/>
        </p:blipFill>
        <p:spPr>
          <a:xfrm>
            <a:off x="4523874" y="160786"/>
            <a:ext cx="4463886" cy="241096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2" name="Google Shape;292;p33"/>
          <p:cNvGrpSpPr/>
          <p:nvPr/>
        </p:nvGrpSpPr>
        <p:grpSpPr>
          <a:xfrm>
            <a:off x="4333974" y="3505745"/>
            <a:ext cx="4653445" cy="1530571"/>
            <a:chOff x="2764918" y="4398196"/>
            <a:chExt cx="9104765" cy="2994660"/>
          </a:xfrm>
        </p:grpSpPr>
        <p:pic>
          <p:nvPicPr>
            <p:cNvPr id="293" name="Google Shape;293;p33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838804" y="4417962"/>
              <a:ext cx="2974892" cy="297489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4" name="Google Shape;294;p33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8903031" y="4398196"/>
              <a:ext cx="2966652" cy="297489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5" name="Google Shape;295;p33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2764918" y="4417962"/>
              <a:ext cx="2969395" cy="297489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96" name="Google Shape;296;p33"/>
          <p:cNvSpPr txBox="1"/>
          <p:nvPr/>
        </p:nvSpPr>
        <p:spPr>
          <a:xfrm>
            <a:off x="4334054" y="2749731"/>
            <a:ext cx="4653600" cy="6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Обучение</a:t>
            </a:r>
            <a:r>
              <a:rPr lang="en" sz="12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12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фермеров</a:t>
            </a:r>
            <a:r>
              <a:rPr lang="en" sz="12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" sz="12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консультации</a:t>
            </a:r>
            <a:r>
              <a:rPr lang="en" sz="12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" sz="12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распространение</a:t>
            </a:r>
            <a:r>
              <a:rPr lang="en" sz="12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12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знаний</a:t>
            </a:r>
            <a:r>
              <a:rPr lang="en" sz="12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" sz="12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информирование</a:t>
            </a:r>
            <a:r>
              <a:rPr lang="en" sz="12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12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</a:t>
            </a:r>
            <a:r>
              <a:rPr lang="en" sz="12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12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предметной</a:t>
            </a:r>
            <a:r>
              <a:rPr lang="en" sz="12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12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области</a:t>
            </a:r>
            <a:r>
              <a:rPr lang="en" sz="12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Классные</a:t>
            </a:r>
            <a:r>
              <a:rPr lang="en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полевые</a:t>
            </a:r>
            <a:r>
              <a:rPr lang="en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</a:t>
            </a:r>
            <a:r>
              <a:rPr lang="en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онлайн</a:t>
            </a:r>
            <a:r>
              <a:rPr lang="en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1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занятия</a:t>
            </a:r>
            <a:r>
              <a:rPr lang="en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7" name="Google Shape;297;p33"/>
          <p:cNvSpPr txBox="1">
            <a:spLocks noGrp="1"/>
          </p:cNvSpPr>
          <p:nvPr>
            <p:ph type="title"/>
          </p:nvPr>
        </p:nvSpPr>
        <p:spPr>
          <a:xfrm>
            <a:off x="311700" y="826025"/>
            <a:ext cx="8520600" cy="572700"/>
          </a:xfrm>
          <a:prstGeom prst="rect">
            <a:avLst/>
          </a:prstGeom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/>
              <a:t>Дефицит </a:t>
            </a:r>
            <a:br>
              <a:rPr lang="en" sz="2000" b="1"/>
            </a:br>
            <a:r>
              <a:rPr lang="en" sz="2000" b="1"/>
              <a:t>квалифицированных кадров</a:t>
            </a:r>
            <a:endParaRPr sz="2000" b="1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2000" b="1"/>
          </a:p>
        </p:txBody>
      </p:sp>
      <p:sp>
        <p:nvSpPr>
          <p:cNvPr id="298" name="Google Shape;298;p33"/>
          <p:cNvSpPr txBox="1">
            <a:spLocks noGrp="1"/>
          </p:cNvSpPr>
          <p:nvPr>
            <p:ph type="body" idx="1"/>
          </p:nvPr>
        </p:nvSpPr>
        <p:spPr>
          <a:xfrm>
            <a:off x="311700" y="1533475"/>
            <a:ext cx="4260300" cy="34164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chemeClr val="dk1"/>
                </a:solidFill>
              </a:rPr>
              <a:t>В стране ощущается нехватка специалистов </a:t>
            </a:r>
            <a:r>
              <a:rPr lang="en" b="1" dirty="0" err="1">
                <a:solidFill>
                  <a:schemeClr val="dk1"/>
                </a:solidFill>
              </a:rPr>
              <a:t>в</a:t>
            </a:r>
            <a:r>
              <a:rPr lang="en" b="1" dirty="0">
                <a:solidFill>
                  <a:schemeClr val="dk1"/>
                </a:solidFill>
              </a:rPr>
              <a:t> </a:t>
            </a:r>
            <a:r>
              <a:rPr lang="en" b="1" dirty="0" err="1">
                <a:solidFill>
                  <a:schemeClr val="dk1"/>
                </a:solidFill>
              </a:rPr>
              <a:t>области</a:t>
            </a:r>
            <a:r>
              <a:rPr lang="ru-RU" b="1" dirty="0">
                <a:solidFill>
                  <a:schemeClr val="dk1"/>
                </a:solidFill>
              </a:rPr>
              <a:t> </a:t>
            </a:r>
            <a:r>
              <a:rPr lang="en" b="1" dirty="0" err="1">
                <a:solidFill>
                  <a:schemeClr val="dk1"/>
                </a:solidFill>
              </a:rPr>
              <a:t>защит</a:t>
            </a:r>
            <a:r>
              <a:rPr lang="ru-RU" b="1" dirty="0">
                <a:solidFill>
                  <a:schemeClr val="dk1"/>
                </a:solidFill>
              </a:rPr>
              <a:t>ы и карантина</a:t>
            </a:r>
            <a:r>
              <a:rPr lang="en" b="1" dirty="0">
                <a:solidFill>
                  <a:schemeClr val="dk1"/>
                </a:solidFill>
              </a:rPr>
              <a:t> растений. </a:t>
            </a:r>
            <a:r>
              <a:rPr lang="en" dirty="0">
                <a:solidFill>
                  <a:schemeClr val="dk1"/>
                </a:solidFill>
              </a:rPr>
              <a:t>Это сдерживает развитие отрасли и внедрение современных методов защиты растений.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chemeClr val="dk1"/>
                </a:solidFill>
              </a:rPr>
              <a:t>Решение: восстановление профильных специальностей в аграрных вузах, разработка образовательных программ, стимулирование подготовки специалистов.</a:t>
            </a:r>
            <a:endParaRPr b="1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1"/>
          <p:cNvSpPr txBox="1">
            <a:spLocks noGrp="1"/>
          </p:cNvSpPr>
          <p:nvPr>
            <p:ph type="title"/>
          </p:nvPr>
        </p:nvSpPr>
        <p:spPr>
          <a:xfrm>
            <a:off x="-130628" y="90461"/>
            <a:ext cx="9184821" cy="661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rmAutofit fontScale="90000"/>
          </a:bodyPr>
          <a:lstStyle/>
          <a:p>
            <a:pPr algn="ctr">
              <a:lnSpc>
                <a:spcPct val="90000"/>
              </a:lnSpc>
              <a:buSzPct val="55005"/>
            </a:pPr>
            <a:r>
              <a:rPr lang="ru-RU" sz="1667" b="1" dirty="0"/>
              <a:t> </a:t>
            </a:r>
            <a:r>
              <a:rPr lang="ru-RU" sz="1600" b="1" dirty="0"/>
              <a:t>ВЫЗОВЫ, ТРЕБУЮЩИЕ СИСТЕМНОЙ ПОДДЕРЖКИ! </a:t>
            </a:r>
            <a:br>
              <a:rPr lang="ru-RU" sz="1600" b="1" dirty="0"/>
            </a:br>
            <a:r>
              <a:rPr lang="ru-RU" sz="1200" b="1" dirty="0"/>
              <a:t>      </a:t>
            </a:r>
            <a:br>
              <a:rPr lang="ru-RU" sz="1200" b="1" dirty="0"/>
            </a:br>
            <a:br>
              <a:rPr lang="ru-RU" sz="1200" b="1" dirty="0"/>
            </a:br>
            <a:r>
              <a:rPr lang="ru-RU" sz="1200" b="1" dirty="0"/>
              <a:t>   </a:t>
            </a:r>
            <a:endParaRPr sz="2250" dirty="0"/>
          </a:p>
          <a:p>
            <a:pPr>
              <a:lnSpc>
                <a:spcPct val="90000"/>
              </a:lnSpc>
              <a:buSzPct val="103703"/>
            </a:pPr>
            <a:endParaRPr sz="2250" dirty="0"/>
          </a:p>
        </p:txBody>
      </p:sp>
      <p:sp>
        <p:nvSpPr>
          <p:cNvPr id="165" name="Google Shape;165;p21"/>
          <p:cNvSpPr txBox="1"/>
          <p:nvPr/>
        </p:nvSpPr>
        <p:spPr>
          <a:xfrm>
            <a:off x="6934287" y="1073827"/>
            <a:ext cx="2011417" cy="3573453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>
              <a:lnSpc>
                <a:spcPct val="115000"/>
              </a:lnSpc>
              <a:buSzPts val="1400"/>
            </a:pPr>
            <a:r>
              <a:rPr lang="ru-RU" sz="1050" b="1" dirty="0"/>
              <a:t>Предлагается: </a:t>
            </a:r>
            <a:endParaRPr sz="1050" b="1" dirty="0"/>
          </a:p>
          <a:p>
            <a:pPr>
              <a:lnSpc>
                <a:spcPct val="115000"/>
              </a:lnSpc>
              <a:spcBef>
                <a:spcPts val="900"/>
              </a:spcBef>
              <a:buSzPts val="1400"/>
            </a:pPr>
            <a:r>
              <a:rPr lang="ru-RU" sz="1050" dirty="0"/>
              <a:t>1. Восстановить факультета «Защита и карантин растений».</a:t>
            </a:r>
            <a:endParaRPr sz="1050" dirty="0"/>
          </a:p>
          <a:p>
            <a:pPr>
              <a:lnSpc>
                <a:spcPct val="115000"/>
              </a:lnSpc>
              <a:spcBef>
                <a:spcPts val="900"/>
              </a:spcBef>
            </a:pPr>
            <a:r>
              <a:rPr lang="ru-RU" sz="1050" dirty="0"/>
              <a:t>2. Внести в государственный классификатор отдельной  специальности «Защита и карантин растений» с соответствующей программой</a:t>
            </a:r>
            <a:endParaRPr sz="1050" dirty="0"/>
          </a:p>
          <a:p>
            <a:pPr>
              <a:lnSpc>
                <a:spcPct val="115000"/>
              </a:lnSpc>
              <a:spcBef>
                <a:spcPts val="1800"/>
              </a:spcBef>
            </a:pPr>
            <a:r>
              <a:rPr lang="ru-RU" sz="1050" dirty="0"/>
              <a:t>3. Также необходимо выделять ежегодно места на целевые гранты в НИИ для поступления в магистратуру и докторантуру по профильным направлениям</a:t>
            </a:r>
            <a:endParaRPr sz="1050" dirty="0"/>
          </a:p>
          <a:p>
            <a:pPr>
              <a:lnSpc>
                <a:spcPct val="115000"/>
              </a:lnSpc>
              <a:spcBef>
                <a:spcPts val="1800"/>
              </a:spcBef>
              <a:buSzPts val="1400"/>
            </a:pPr>
            <a:r>
              <a:rPr lang="ru-RU" sz="1050" dirty="0"/>
              <a:t> </a:t>
            </a:r>
            <a:endParaRPr sz="1050" dirty="0"/>
          </a:p>
          <a:p>
            <a:pPr>
              <a:lnSpc>
                <a:spcPct val="115000"/>
              </a:lnSpc>
              <a:spcBef>
                <a:spcPts val="1800"/>
              </a:spcBef>
              <a:buSzPts val="1400"/>
            </a:pPr>
            <a:endParaRPr sz="1050" dirty="0"/>
          </a:p>
          <a:p>
            <a:pPr>
              <a:lnSpc>
                <a:spcPct val="115000"/>
              </a:lnSpc>
              <a:spcBef>
                <a:spcPts val="1800"/>
              </a:spcBef>
              <a:spcAft>
                <a:spcPts val="900"/>
              </a:spcAft>
              <a:buSzPts val="1400"/>
            </a:pPr>
            <a:r>
              <a:rPr lang="ru-RU" sz="1050" dirty="0"/>
              <a:t>.</a:t>
            </a:r>
            <a:endParaRPr sz="1050" dirty="0">
              <a:solidFill>
                <a:srgbClr val="FF0000"/>
              </a:solidFill>
            </a:endParaRPr>
          </a:p>
        </p:txBody>
      </p:sp>
      <p:sp>
        <p:nvSpPr>
          <p:cNvPr id="166" name="Google Shape;166;p21"/>
          <p:cNvSpPr/>
          <p:nvPr/>
        </p:nvSpPr>
        <p:spPr>
          <a:xfrm>
            <a:off x="237686" y="606504"/>
            <a:ext cx="3621455" cy="2254050"/>
          </a:xfrm>
          <a:prstGeom prst="rect">
            <a:avLst/>
          </a:prstGeom>
          <a:solidFill>
            <a:srgbClr val="F4CCCC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r>
              <a:rPr lang="ru-RU" sz="1350" b="1" dirty="0">
                <a:latin typeface="Times New Roman"/>
                <a:ea typeface="Times New Roman"/>
                <a:cs typeface="Times New Roman"/>
                <a:sym typeface="Times New Roman"/>
              </a:rPr>
              <a:t>Недостаток квалифицированных кадров (особенно </a:t>
            </a:r>
            <a:r>
              <a:rPr lang="ru-RU" sz="1350" b="1" dirty="0" err="1">
                <a:latin typeface="Times New Roman"/>
                <a:ea typeface="Times New Roman"/>
                <a:cs typeface="Times New Roman"/>
                <a:sym typeface="Times New Roman"/>
              </a:rPr>
              <a:t>гербологов</a:t>
            </a:r>
            <a:r>
              <a:rPr lang="ru-RU" sz="1350" b="1" dirty="0">
                <a:latin typeface="Times New Roman"/>
                <a:ea typeface="Times New Roman"/>
                <a:cs typeface="Times New Roman"/>
                <a:sym typeface="Times New Roman"/>
              </a:rPr>
              <a:t>, фитопатологов, энтомологов).</a:t>
            </a:r>
            <a:r>
              <a:rPr lang="ru-RU" sz="1050" b="1" dirty="0"/>
              <a:t> </a:t>
            </a:r>
            <a:endParaRPr sz="1050" b="1" dirty="0"/>
          </a:p>
          <a:p>
            <a:pPr>
              <a:buSzPts val="1400"/>
            </a:pPr>
            <a:endParaRPr sz="1050" dirty="0"/>
          </a:p>
          <a:p>
            <a:pPr algn="just">
              <a:buSzPts val="1400"/>
            </a:pPr>
            <a:r>
              <a:rPr lang="ru-RU" sz="1050" dirty="0">
                <a:latin typeface="Times New Roman"/>
                <a:ea typeface="Times New Roman"/>
                <a:cs typeface="Times New Roman"/>
                <a:sym typeface="Times New Roman"/>
              </a:rPr>
              <a:t>На сегодняшний день, специалистов по фитосанитарной безопасности, в основном готовят, в 3-х ВУЗах аграрного направления: </a:t>
            </a:r>
            <a:r>
              <a:rPr lang="ru-RU" sz="1050" dirty="0" err="1">
                <a:latin typeface="Times New Roman"/>
                <a:ea typeface="Times New Roman"/>
                <a:cs typeface="Times New Roman"/>
                <a:sym typeface="Times New Roman"/>
              </a:rPr>
              <a:t>КазНАИУ</a:t>
            </a:r>
            <a:r>
              <a:rPr lang="ru-RU" sz="1050" dirty="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1050" dirty="0" err="1">
                <a:latin typeface="Times New Roman"/>
                <a:ea typeface="Times New Roman"/>
                <a:cs typeface="Times New Roman"/>
                <a:sym typeface="Times New Roman"/>
              </a:rPr>
              <a:t>КазАТИУ</a:t>
            </a:r>
            <a:r>
              <a:rPr lang="ru-RU" sz="1050" dirty="0">
                <a:latin typeface="Times New Roman"/>
                <a:ea typeface="Times New Roman"/>
                <a:cs typeface="Times New Roman"/>
                <a:sym typeface="Times New Roman"/>
              </a:rPr>
              <a:t> им </a:t>
            </a:r>
            <a:r>
              <a:rPr lang="ru-RU" sz="1050" dirty="0" err="1">
                <a:latin typeface="Times New Roman"/>
                <a:ea typeface="Times New Roman"/>
                <a:cs typeface="Times New Roman"/>
                <a:sym typeface="Times New Roman"/>
              </a:rPr>
              <a:t>С.Сейфуллина</a:t>
            </a:r>
            <a:r>
              <a:rPr lang="ru-RU" sz="1050" dirty="0">
                <a:latin typeface="Times New Roman"/>
                <a:ea typeface="Times New Roman"/>
                <a:cs typeface="Times New Roman"/>
                <a:sym typeface="Times New Roman"/>
              </a:rPr>
              <a:t> и ЗКАТУ им. </a:t>
            </a:r>
            <a:r>
              <a:rPr lang="ru-RU" sz="1050" dirty="0" err="1">
                <a:latin typeface="Times New Roman"/>
                <a:ea typeface="Times New Roman"/>
                <a:cs typeface="Times New Roman"/>
                <a:sym typeface="Times New Roman"/>
              </a:rPr>
              <a:t>Жангир</a:t>
            </a:r>
            <a:r>
              <a:rPr lang="ru-RU" sz="1050" dirty="0">
                <a:latin typeface="Times New Roman"/>
                <a:ea typeface="Times New Roman"/>
                <a:cs typeface="Times New Roman"/>
                <a:sym typeface="Times New Roman"/>
              </a:rPr>
              <a:t> хана. В связи с </a:t>
            </a:r>
            <a:r>
              <a:rPr lang="ru-RU" sz="1050" dirty="0" err="1">
                <a:latin typeface="Times New Roman"/>
                <a:ea typeface="Times New Roman"/>
                <a:cs typeface="Times New Roman"/>
                <a:sym typeface="Times New Roman"/>
              </a:rPr>
              <a:t>обьединением</a:t>
            </a:r>
            <a:r>
              <a:rPr lang="ru-RU" sz="1050" dirty="0">
                <a:latin typeface="Times New Roman"/>
                <a:ea typeface="Times New Roman"/>
                <a:cs typeface="Times New Roman"/>
                <a:sym typeface="Times New Roman"/>
              </a:rPr>
              <a:t> всех агрономических специальностей в общее «</a:t>
            </a:r>
            <a:r>
              <a:rPr lang="ru-RU" sz="1050" dirty="0" err="1">
                <a:latin typeface="Times New Roman"/>
                <a:ea typeface="Times New Roman"/>
                <a:cs typeface="Times New Roman"/>
                <a:sym typeface="Times New Roman"/>
              </a:rPr>
              <a:t>Растеноводческое</a:t>
            </a:r>
            <a:r>
              <a:rPr lang="ru-RU" sz="1050" dirty="0">
                <a:latin typeface="Times New Roman"/>
                <a:ea typeface="Times New Roman"/>
                <a:cs typeface="Times New Roman"/>
                <a:sym typeface="Times New Roman"/>
              </a:rPr>
              <a:t> направление» в вышеуказанных университетах подготовка кадров по защите и карантину растений год за годом сокращается.</a:t>
            </a:r>
            <a:r>
              <a:rPr lang="ru-RU" sz="825" dirty="0"/>
              <a:t> </a:t>
            </a:r>
            <a:endParaRPr sz="825" b="1" dirty="0"/>
          </a:p>
        </p:txBody>
      </p:sp>
      <p:sp>
        <p:nvSpPr>
          <p:cNvPr id="167" name="Google Shape;167;p21"/>
          <p:cNvSpPr txBox="1"/>
          <p:nvPr/>
        </p:nvSpPr>
        <p:spPr>
          <a:xfrm>
            <a:off x="237686" y="2924288"/>
            <a:ext cx="3621455" cy="827462"/>
          </a:xfrm>
          <a:prstGeom prst="rect">
            <a:avLst/>
          </a:prstGeom>
          <a:solidFill>
            <a:srgbClr val="F4CCCC"/>
          </a:solidFill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indent="337661" algn="just">
              <a:buSzPts val="1400"/>
            </a:pPr>
            <a:r>
              <a:rPr lang="ru-RU" sz="1050">
                <a:latin typeface="Times New Roman"/>
                <a:ea typeface="Times New Roman"/>
                <a:cs typeface="Times New Roman"/>
                <a:sym typeface="Times New Roman"/>
              </a:rPr>
              <a:t>В 1963 году в Казахском государственном сельскохозяйственном институте был открыт факультет «Защиты растений», где начали функционировать кафедры «Энтомология» и «Фитопатология». </a:t>
            </a:r>
            <a:endParaRPr sz="825"/>
          </a:p>
        </p:txBody>
      </p:sp>
      <p:sp>
        <p:nvSpPr>
          <p:cNvPr id="168" name="Google Shape;168;p21"/>
          <p:cNvSpPr txBox="1"/>
          <p:nvPr/>
        </p:nvSpPr>
        <p:spPr>
          <a:xfrm>
            <a:off x="237686" y="3815484"/>
            <a:ext cx="1147910" cy="1139585"/>
          </a:xfrm>
          <a:prstGeom prst="rect">
            <a:avLst/>
          </a:prstGeom>
          <a:solidFill>
            <a:srgbClr val="F4CCCC"/>
          </a:solidFill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indent="5954" algn="ctr">
              <a:buSzPts val="1200"/>
            </a:pPr>
            <a:r>
              <a:rPr lang="ru-RU" sz="900" b="1">
                <a:latin typeface="Times New Roman"/>
                <a:ea typeface="Times New Roman"/>
                <a:cs typeface="Times New Roman"/>
                <a:sym typeface="Times New Roman"/>
              </a:rPr>
              <a:t>1963 по 1996 гг.</a:t>
            </a:r>
            <a:endParaRPr sz="1050"/>
          </a:p>
          <a:p>
            <a:pPr indent="337661" algn="just">
              <a:buSzPts val="1100"/>
            </a:pPr>
            <a:endParaRPr sz="825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5954" algn="ctr">
              <a:buSzPts val="1800"/>
            </a:pPr>
            <a:r>
              <a:rPr lang="ru-RU" sz="1350" b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50-75 студентов</a:t>
            </a:r>
            <a:endParaRPr sz="1050"/>
          </a:p>
          <a:p>
            <a:pPr indent="5954" algn="ctr">
              <a:buSzPts val="1600"/>
            </a:pPr>
            <a:r>
              <a:rPr lang="ru-RU" sz="1200" b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ежегодно в </a:t>
            </a:r>
            <a:endParaRPr sz="1050"/>
          </a:p>
          <a:p>
            <a:pPr indent="5954" algn="ctr">
              <a:buSzPts val="1600"/>
            </a:pPr>
            <a:r>
              <a:rPr lang="ru-RU" sz="1200" b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 ВУЗе</a:t>
            </a:r>
            <a:endParaRPr sz="1200" b="1">
              <a:solidFill>
                <a:srgbClr val="FF0000"/>
              </a:solidFill>
            </a:endParaRPr>
          </a:p>
        </p:txBody>
      </p:sp>
      <p:sp>
        <p:nvSpPr>
          <p:cNvPr id="169" name="Google Shape;169;p21"/>
          <p:cNvSpPr txBox="1"/>
          <p:nvPr/>
        </p:nvSpPr>
        <p:spPr>
          <a:xfrm>
            <a:off x="2711231" y="3815484"/>
            <a:ext cx="1147910" cy="1139583"/>
          </a:xfrm>
          <a:prstGeom prst="rect">
            <a:avLst/>
          </a:prstGeom>
          <a:solidFill>
            <a:srgbClr val="F4CCCC"/>
          </a:solidFill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indent="5954" algn="ctr">
              <a:buSzPts val="1200"/>
            </a:pPr>
            <a:r>
              <a:rPr lang="ru-RU" sz="900" b="1" dirty="0">
                <a:latin typeface="Times New Roman"/>
                <a:ea typeface="Times New Roman"/>
                <a:cs typeface="Times New Roman"/>
                <a:sym typeface="Times New Roman"/>
              </a:rPr>
              <a:t>2023 г.</a:t>
            </a:r>
            <a:endParaRPr sz="1050" dirty="0"/>
          </a:p>
          <a:p>
            <a:pPr indent="337661" algn="just">
              <a:buSzPts val="1100"/>
            </a:pPr>
            <a:endParaRPr sz="825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5954" algn="ctr">
              <a:buSzPts val="1600"/>
            </a:pPr>
            <a:r>
              <a:rPr lang="ru-RU" sz="12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60 выпускников в 3 ВУЗах</a:t>
            </a:r>
            <a:endParaRPr sz="1200" b="1" dirty="0">
              <a:solidFill>
                <a:srgbClr val="FF0000"/>
              </a:solidFill>
            </a:endParaRPr>
          </a:p>
        </p:txBody>
      </p:sp>
      <p:pic>
        <p:nvPicPr>
          <p:cNvPr id="170" name="Google Shape;170;p21"/>
          <p:cNvPicPr preferRelativeResize="0"/>
          <p:nvPr/>
        </p:nvPicPr>
        <p:blipFill rotWithShape="1">
          <a:blip r:embed="rId3">
            <a:alphaModFix/>
          </a:blip>
          <a:srcRect l="10091"/>
          <a:stretch/>
        </p:blipFill>
        <p:spPr>
          <a:xfrm>
            <a:off x="3877988" y="1160578"/>
            <a:ext cx="3031315" cy="2602305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21"/>
          <p:cNvSpPr txBox="1"/>
          <p:nvPr/>
        </p:nvSpPr>
        <p:spPr>
          <a:xfrm>
            <a:off x="5839733" y="2140716"/>
            <a:ext cx="1141662" cy="253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>
              <a:buSzPts val="1100"/>
            </a:pPr>
            <a:r>
              <a:rPr lang="ru-RU" sz="1200" b="1" dirty="0">
                <a:latin typeface="Times New Roman"/>
                <a:ea typeface="Times New Roman"/>
                <a:cs typeface="Times New Roman"/>
                <a:sym typeface="Times New Roman"/>
              </a:rPr>
              <a:t>Общее 2523</a:t>
            </a:r>
            <a:endParaRPr sz="1800" dirty="0"/>
          </a:p>
        </p:txBody>
      </p:sp>
      <p:sp>
        <p:nvSpPr>
          <p:cNvPr id="172" name="Google Shape;172;p21"/>
          <p:cNvSpPr txBox="1"/>
          <p:nvPr/>
        </p:nvSpPr>
        <p:spPr>
          <a:xfrm>
            <a:off x="1393760" y="3815484"/>
            <a:ext cx="1303551" cy="1139584"/>
          </a:xfrm>
          <a:prstGeom prst="rect">
            <a:avLst/>
          </a:prstGeom>
          <a:solidFill>
            <a:srgbClr val="F4CCCC"/>
          </a:solidFill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indent="5954" algn="ctr">
              <a:buSzPts val="1200"/>
            </a:pPr>
            <a:r>
              <a:rPr lang="ru-RU" sz="900" b="1">
                <a:latin typeface="Times New Roman"/>
                <a:ea typeface="Times New Roman"/>
                <a:cs typeface="Times New Roman"/>
                <a:sym typeface="Times New Roman"/>
              </a:rPr>
              <a:t>2020 г.</a:t>
            </a:r>
            <a:endParaRPr sz="1050"/>
          </a:p>
          <a:p>
            <a:pPr indent="337661" algn="just">
              <a:buSzPts val="1100"/>
            </a:pPr>
            <a:endParaRPr sz="825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5954" algn="ctr">
              <a:buSzPts val="2000"/>
            </a:pPr>
            <a:r>
              <a:rPr lang="ru-RU" sz="1500" b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КазНАИУ</a:t>
            </a:r>
            <a:r>
              <a:rPr lang="ru-RU" sz="1350" b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050"/>
          </a:p>
          <a:p>
            <a:pPr indent="5954" algn="ctr">
              <a:buSzPts val="1800"/>
            </a:pPr>
            <a:r>
              <a:rPr lang="ru-RU" sz="1350" b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закончили 5 студентов</a:t>
            </a:r>
            <a:endParaRPr sz="135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1257</Words>
  <Application>Microsoft Macintosh PowerPoint</Application>
  <PresentationFormat>Экран (16:9)</PresentationFormat>
  <Paragraphs>132</Paragraphs>
  <Slides>13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Times New Roman</vt:lpstr>
      <vt:lpstr>Trebuchet MS</vt:lpstr>
      <vt:lpstr>Calibri</vt:lpstr>
      <vt:lpstr>Roboto</vt:lpstr>
      <vt:lpstr>Simple Light</vt:lpstr>
      <vt:lpstr>Office Theme</vt:lpstr>
      <vt:lpstr>Фитосанитарная безопасность - основа продовольственной устойчивости: роль прикладной науки и вызовы, требующие системной поддержки  </vt:lpstr>
      <vt:lpstr>Презентация PowerPoint</vt:lpstr>
      <vt:lpstr>Научно-техническая деятельность в развитии АПК РК </vt:lpstr>
      <vt:lpstr>Биопестициды</vt:lpstr>
      <vt:lpstr>Глобальный мир = риски инвазий</vt:lpstr>
      <vt:lpstr>Проблемы в обеспечении фитосанитарной безопасности РК </vt:lpstr>
      <vt:lpstr>Презентация PowerPoint</vt:lpstr>
      <vt:lpstr>Дефицит  квалифицированных кадров </vt:lpstr>
      <vt:lpstr> ВЫЗОВЫ, ТРЕБУЮЩИЕ СИСТЕМНОЙ ПОДДЕРЖКИ!              </vt:lpstr>
      <vt:lpstr>Презентация PowerPoint</vt:lpstr>
      <vt:lpstr>Участие КазНИИЗиКР в проекте “Дети в Науке” </vt:lpstr>
      <vt:lpstr>РАСПРОСТРАНЕНИЕ ЗНАНИЙ И СОТРУДНИЧЕСТВО С СХТП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Фитосанитарная безопасность - основа продовольственной устойчивости: роль прикладной науки и вызовы, требующие системной поддержки  </dc:title>
  <cp:lastModifiedBy>Uspanov Alibek</cp:lastModifiedBy>
  <cp:revision>5</cp:revision>
  <dcterms:modified xsi:type="dcterms:W3CDTF">2025-04-25T04:09:07Z</dcterms:modified>
</cp:coreProperties>
</file>