
<file path=[Content_Types].xml><?xml version="1.0" encoding="utf-8"?>
<Types xmlns="http://schemas.openxmlformats.org/package/2006/content-types">
  <Default ContentType="model/gltf.binary" Extension="glb"/>
  <Default ContentType="image/jpeg" Extension="jpeg"/>
  <Default ContentType="image/png" Extension="png"/>
  <Default ContentType="application/vnd.openxmlformats-package.relationships+xml" Extension="rels"/>
  <Default ContentType="application/vnd.openxmlformats-officedocument.spreadsheetml.sheet" Extension="xlsx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ms-office.chartstyle+xml" PartName="/ppt/charts/style1.xml"/>
  <Override ContentType="application/vnd.ms-office.chartcolorstyle+xml" PartName="/ppt/charts/colors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chart+xml" PartName="/ppt/charts/chart2.xml"/>
  <Override ContentType="application/vnd.ms-office.chartstyle+xml" PartName="/ppt/charts/style2.xml"/>
  <Override ContentType="application/vnd.ms-office.chartcolorstyle+xml" PartName="/ppt/charts/colors2.xml"/>
  <Override ContentType="application/vnd.openxmlformats-officedocument.drawingml.chart+xml" PartName="/ppt/charts/chart3.xml"/>
  <Override ContentType="application/vnd.ms-office.chartstyle+xml" PartName="/ppt/charts/style3.xml"/>
  <Override ContentType="application/vnd.ms-office.chartcolorstyle+xml" PartName="/ppt/charts/colors3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7" r:id="rId2"/>
    <p:sldId id="1084" r:id="rId3"/>
    <p:sldId id="1086" r:id="rId4"/>
    <p:sldId id="1087" r:id="rId5"/>
    <p:sldId id="274" r:id="rId6"/>
    <p:sldId id="273" r:id="rId7"/>
    <p:sldId id="256" r:id="rId8"/>
    <p:sldId id="284" r:id="rId9"/>
    <p:sldId id="279" r:id="rId10"/>
    <p:sldId id="276" r:id="rId11"/>
    <p:sldId id="262" r:id="rId12"/>
    <p:sldId id="281" r:id="rId13"/>
    <p:sldId id="280" r:id="rId14"/>
    <p:sldId id="264" r:id="rId15"/>
    <p:sldId id="282" r:id="rId16"/>
    <p:sldId id="1089" r:id="rId17"/>
    <p:sldId id="288" r:id="rId18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917"/>
    <a:srgbClr val="374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 ?><Relationships xmlns="http://schemas.openxmlformats.org/package/2006/relationships"><Relationship Id="rId3" Target="NULL" TargetMode="External" Type="http://schemas.openxmlformats.org/officeDocument/2006/relationships/oleObject"/><Relationship Id="rId2" Target="colors1.xml" Type="http://schemas.microsoft.com/office/2011/relationships/chartColorStyle"/><Relationship Id="rId1" Target="style1.xml" Type="http://schemas.microsoft.com/office/2011/relationships/chartStyle"/></Relationships>
</file>

<file path=ppt/charts/_rels/chart2.xml.rels><?xml version="1.0" encoding="UTF-8" standalone="yes" ?><Relationships xmlns="http://schemas.openxmlformats.org/package/2006/relationships"><Relationship Id="rId3" Target="NULL" TargetMode="External" Type="http://schemas.openxmlformats.org/officeDocument/2006/relationships/oleObject"/><Relationship Id="rId2" Target="colors2.xml" Type="http://schemas.microsoft.com/office/2011/relationships/chartColorStyle"/><Relationship Id="rId1" Target="style2.xml" Type="http://schemas.microsoft.com/office/2011/relationships/chartStyle"/></Relationships>
</file>

<file path=ppt/charts/_rels/chart3.xml.rels><?xml version="1.0" encoding="UTF-8" standalone="yes" ?><Relationships xmlns="http://schemas.openxmlformats.org/package/2006/relationships"><Relationship Id="rId3" Target="NULL" TargetMode="External" Type="http://schemas.openxmlformats.org/officeDocument/2006/relationships/oleObject"/><Relationship Id="rId2" Target="colors3.xml" Type="http://schemas.microsoft.com/office/2011/relationships/chartColorStyle"/><Relationship Id="rId1" Target="style3.xml" Type="http://schemas.microsoft.com/office/2011/relationships/chartStyl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квалификации ППС</a:t>
            </a:r>
          </a:p>
        </c:rich>
      </c:tx>
      <c:layout>
        <c:manualLayout>
          <c:xMode val="edge"/>
          <c:yMode val="edge"/>
          <c:x val="0.21283018867924527"/>
          <c:y val="3.08663592698393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E391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</c:v>
                </c:pt>
                <c:pt idx="1">
                  <c:v>7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75-4BC1-9A4C-A03B3370B1C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республике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E391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26</c:v>
                </c:pt>
                <c:pt idx="1">
                  <c:v>4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75-4BC1-9A4C-A03B3370B1C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международный уровень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2E3917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K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0518744119249247E-2"/>
                      <c:h val="9.150472507176923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375-4BC1-9A4C-A03B3370B1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E391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75-4BC1-9A4C-A03B3370B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67842704"/>
        <c:axId val="1567852272"/>
      </c:barChart>
      <c:catAx>
        <c:axId val="156784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2E391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KZ"/>
          </a:p>
        </c:txPr>
        <c:crossAx val="1567852272"/>
        <c:crosses val="autoZero"/>
        <c:auto val="1"/>
        <c:lblAlgn val="ctr"/>
        <c:lblOffset val="100"/>
        <c:noMultiLvlLbl val="0"/>
      </c:catAx>
      <c:valAx>
        <c:axId val="156785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KZ"/>
          </a:p>
        </c:txPr>
        <c:crossAx val="1567842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rgbClr val="2E3917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K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научных проектов, ед.</a:t>
            </a:r>
          </a:p>
        </c:rich>
      </c:tx>
      <c:layout>
        <c:manualLayout>
          <c:xMode val="edge"/>
          <c:yMode val="edge"/>
          <c:x val="0.15522161704176468"/>
          <c:y val="5.64018069572456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E3917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28E-4CDB-B048-29FC8311D5B3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28E-4CDB-B048-29FC8311D5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37441C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МУ</c:v>
                </c:pt>
                <c:pt idx="1">
                  <c:v>ГФ</c:v>
                </c:pt>
                <c:pt idx="2">
                  <c:v>Мероприятие ПЦФ</c:v>
                </c:pt>
                <c:pt idx="3">
                  <c:v>Договора с хоз.субъектами</c:v>
                </c:pt>
                <c:pt idx="4">
                  <c:v>Лиценз. договора</c:v>
                </c:pt>
                <c:pt idx="5">
                  <c:v>Коммерц.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8E-4CDB-B048-29FC8311D5B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37441C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МУ</c:v>
                </c:pt>
                <c:pt idx="1">
                  <c:v>ГФ</c:v>
                </c:pt>
                <c:pt idx="2">
                  <c:v>Мероприятие ПЦФ</c:v>
                </c:pt>
                <c:pt idx="3">
                  <c:v>Договора с хоз.субъектами</c:v>
                </c:pt>
                <c:pt idx="4">
                  <c:v>Лиценз. договора</c:v>
                </c:pt>
                <c:pt idx="5">
                  <c:v>Коммерц.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8E-4CDB-B048-29FC8311D5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7864736"/>
        <c:axId val="457883456"/>
      </c:barChart>
      <c:catAx>
        <c:axId val="45786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7441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KZ"/>
          </a:p>
        </c:txPr>
        <c:crossAx val="457883456"/>
        <c:crosses val="autoZero"/>
        <c:auto val="1"/>
        <c:lblAlgn val="ctr"/>
        <c:lblOffset val="100"/>
        <c:noMultiLvlLbl val="0"/>
      </c:catAx>
      <c:valAx>
        <c:axId val="457883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37441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KZ"/>
          </a:p>
        </c:txPr>
        <c:crossAx val="457864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327434547884122"/>
          <c:y val="0.74627584561327576"/>
          <c:w val="0.16200109835237739"/>
          <c:h val="0.110155918495553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37441C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K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Финансирование, </a:t>
            </a:r>
            <a:r>
              <a:rPr lang="ru-RU" sz="1400" b="1" dirty="0" err="1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тыс.тг</a:t>
            </a:r>
            <a:r>
              <a:rPr lang="ru-RU" sz="1400" b="1" dirty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E391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тыс.тг.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135650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62-400B-AEE4-372B5CFDFC2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37441C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тыс.тг.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190000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62-400B-AEE4-372B5CFDFC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7863072"/>
        <c:axId val="457863904"/>
      </c:barChart>
      <c:catAx>
        <c:axId val="457863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37441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KZ"/>
          </a:p>
        </c:txPr>
        <c:crossAx val="457863904"/>
        <c:crosses val="autoZero"/>
        <c:auto val="1"/>
        <c:lblAlgn val="ctr"/>
        <c:lblOffset val="100"/>
        <c:noMultiLvlLbl val="0"/>
      </c:catAx>
      <c:valAx>
        <c:axId val="45786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KZ"/>
          </a:p>
        </c:txPr>
        <c:crossAx val="457863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37441C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K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Relationship Id="rId4" Type="http://schemas.openxmlformats.org/officeDocument/2006/relationships/image" Target="../media/image6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Relationship Id="rId4" Type="http://schemas.openxmlformats.org/officeDocument/2006/relationships/image" Target="../media/image6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044209-237A-4C65-9CEB-507E11C54C5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A32FF8C5-69BC-47C8-BC54-1EADA9A80DF8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Докторантура 2 ОП (1 СОП)</a:t>
          </a:r>
          <a:endParaRPr lang="ru-KZ" sz="1400" b="1" dirty="0">
            <a:solidFill>
              <a:srgbClr val="2E3917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44742B-1472-4F11-8E2A-3E188A5C81BD}" type="parTrans" cxnId="{9A9486D0-D5AC-4657-8F7E-09C1F02C2A4C}">
      <dgm:prSet/>
      <dgm:spPr/>
      <dgm:t>
        <a:bodyPr/>
        <a:lstStyle/>
        <a:p>
          <a:endParaRPr lang="ru-KZ"/>
        </a:p>
      </dgm:t>
    </dgm:pt>
    <dgm:pt modelId="{716AD7EF-3AB7-455D-94B8-720E10ADB482}" type="sibTrans" cxnId="{9A9486D0-D5AC-4657-8F7E-09C1F02C2A4C}">
      <dgm:prSet/>
      <dgm:spPr/>
      <dgm:t>
        <a:bodyPr/>
        <a:lstStyle/>
        <a:p>
          <a:endParaRPr lang="ru-KZ"/>
        </a:p>
      </dgm:t>
    </dgm:pt>
    <dgm:pt modelId="{60F03570-B07E-4513-B36B-DF5CF604BEC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Магистратура 3 ОП (1 </a:t>
          </a:r>
          <a:r>
            <a:rPr lang="ru-RU" sz="1400" b="1" dirty="0" err="1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двудипломная</a:t>
          </a:r>
          <a:r>
            <a:rPr lang="ru-RU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) </a:t>
          </a:r>
          <a:endParaRPr lang="ru-KZ" sz="1400" b="1" dirty="0">
            <a:solidFill>
              <a:srgbClr val="2E3917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A08DE9-C377-4CB2-B01E-5EDA1FED178C}" type="parTrans" cxnId="{E8CFB42A-D2C0-4ACB-867B-516973FEBFBA}">
      <dgm:prSet/>
      <dgm:spPr/>
      <dgm:t>
        <a:bodyPr/>
        <a:lstStyle/>
        <a:p>
          <a:endParaRPr lang="ru-KZ"/>
        </a:p>
      </dgm:t>
    </dgm:pt>
    <dgm:pt modelId="{2868C395-ADD9-41AC-9ABF-F65E43C81667}" type="sibTrans" cxnId="{E8CFB42A-D2C0-4ACB-867B-516973FEBFBA}">
      <dgm:prSet/>
      <dgm:spPr/>
      <dgm:t>
        <a:bodyPr/>
        <a:lstStyle/>
        <a:p>
          <a:endParaRPr lang="ru-KZ"/>
        </a:p>
      </dgm:t>
    </dgm:pt>
    <dgm:pt modelId="{98A078E0-33CA-48F9-A537-B0233E94807C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rPr>
            <a:t>Бакалавриат 4 ОП (1 СОП)</a:t>
          </a:r>
          <a:endParaRPr lang="ru-KZ" sz="1400" b="1" dirty="0">
            <a:solidFill>
              <a:srgbClr val="FFC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8051CF-D105-4C25-88EF-029E140BE4FE}" type="parTrans" cxnId="{A5EBBFD2-BAA9-44BF-95D7-5F3D90702859}">
      <dgm:prSet/>
      <dgm:spPr/>
      <dgm:t>
        <a:bodyPr/>
        <a:lstStyle/>
        <a:p>
          <a:endParaRPr lang="ru-KZ"/>
        </a:p>
      </dgm:t>
    </dgm:pt>
    <dgm:pt modelId="{41194431-7CB5-4F48-A58A-F721CC99DC61}" type="sibTrans" cxnId="{A5EBBFD2-BAA9-44BF-95D7-5F3D90702859}">
      <dgm:prSet/>
      <dgm:spPr/>
      <dgm:t>
        <a:bodyPr/>
        <a:lstStyle/>
        <a:p>
          <a:endParaRPr lang="ru-KZ"/>
        </a:p>
      </dgm:t>
    </dgm:pt>
    <dgm:pt modelId="{5E58A62A-E60B-4978-A00A-410DBAC0B140}" type="pres">
      <dgm:prSet presAssocID="{1A044209-237A-4C65-9CEB-507E11C54C5A}" presName="Name0" presStyleCnt="0">
        <dgm:presLayoutVars>
          <dgm:dir/>
          <dgm:animLvl val="lvl"/>
          <dgm:resizeHandles val="exact"/>
        </dgm:presLayoutVars>
      </dgm:prSet>
      <dgm:spPr/>
    </dgm:pt>
    <dgm:pt modelId="{0026FA38-02E6-4250-850D-84DE43F1FC12}" type="pres">
      <dgm:prSet presAssocID="{A32FF8C5-69BC-47C8-BC54-1EADA9A80DF8}" presName="Name8" presStyleCnt="0"/>
      <dgm:spPr/>
    </dgm:pt>
    <dgm:pt modelId="{95656BDC-419E-4970-907A-4E3FCA93BA19}" type="pres">
      <dgm:prSet presAssocID="{A32FF8C5-69BC-47C8-BC54-1EADA9A80DF8}" presName="level" presStyleLbl="node1" presStyleIdx="0" presStyleCnt="3">
        <dgm:presLayoutVars>
          <dgm:chMax val="1"/>
          <dgm:bulletEnabled val="1"/>
        </dgm:presLayoutVars>
      </dgm:prSet>
      <dgm:spPr/>
    </dgm:pt>
    <dgm:pt modelId="{14FCE9C8-5B51-4017-9CD9-E057D7957BDD}" type="pres">
      <dgm:prSet presAssocID="{A32FF8C5-69BC-47C8-BC54-1EADA9A80DF8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3CCB05C-0741-4E54-A602-CD12E0778BDA}" type="pres">
      <dgm:prSet presAssocID="{60F03570-B07E-4513-B36B-DF5CF604BEC2}" presName="Name8" presStyleCnt="0"/>
      <dgm:spPr/>
    </dgm:pt>
    <dgm:pt modelId="{CDCB01FC-7A08-47D6-828F-21CAE319EDFF}" type="pres">
      <dgm:prSet presAssocID="{60F03570-B07E-4513-B36B-DF5CF604BEC2}" presName="level" presStyleLbl="node1" presStyleIdx="1" presStyleCnt="3">
        <dgm:presLayoutVars>
          <dgm:chMax val="1"/>
          <dgm:bulletEnabled val="1"/>
        </dgm:presLayoutVars>
      </dgm:prSet>
      <dgm:spPr/>
    </dgm:pt>
    <dgm:pt modelId="{1163A15F-E1F5-440F-A63D-A028D2621EA9}" type="pres">
      <dgm:prSet presAssocID="{60F03570-B07E-4513-B36B-DF5CF604BEC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27915B5-E7C1-475D-900E-E1104BC831C3}" type="pres">
      <dgm:prSet presAssocID="{98A078E0-33CA-48F9-A537-B0233E94807C}" presName="Name8" presStyleCnt="0"/>
      <dgm:spPr/>
    </dgm:pt>
    <dgm:pt modelId="{0CD14402-9869-4CF5-AC97-4F172BE0BB4B}" type="pres">
      <dgm:prSet presAssocID="{98A078E0-33CA-48F9-A537-B0233E94807C}" presName="level" presStyleLbl="node1" presStyleIdx="2" presStyleCnt="3">
        <dgm:presLayoutVars>
          <dgm:chMax val="1"/>
          <dgm:bulletEnabled val="1"/>
        </dgm:presLayoutVars>
      </dgm:prSet>
      <dgm:spPr/>
    </dgm:pt>
    <dgm:pt modelId="{54820087-7FC8-4324-B6AD-9DADD0BF9A82}" type="pres">
      <dgm:prSet presAssocID="{98A078E0-33CA-48F9-A537-B0233E94807C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E8CFB42A-D2C0-4ACB-867B-516973FEBFBA}" srcId="{1A044209-237A-4C65-9CEB-507E11C54C5A}" destId="{60F03570-B07E-4513-B36B-DF5CF604BEC2}" srcOrd="1" destOrd="0" parTransId="{09A08DE9-C377-4CB2-B01E-5EDA1FED178C}" sibTransId="{2868C395-ADD9-41AC-9ABF-F65E43C81667}"/>
    <dgm:cxn modelId="{00193E45-37EE-4AD7-B59E-6AD44320A522}" type="presOf" srcId="{60F03570-B07E-4513-B36B-DF5CF604BEC2}" destId="{CDCB01FC-7A08-47D6-828F-21CAE319EDFF}" srcOrd="0" destOrd="0" presId="urn:microsoft.com/office/officeart/2005/8/layout/pyramid1"/>
    <dgm:cxn modelId="{4CA3B772-3609-46EC-B906-D58C3B2ADBB6}" type="presOf" srcId="{1A044209-237A-4C65-9CEB-507E11C54C5A}" destId="{5E58A62A-E60B-4978-A00A-410DBAC0B140}" srcOrd="0" destOrd="0" presId="urn:microsoft.com/office/officeart/2005/8/layout/pyramid1"/>
    <dgm:cxn modelId="{D2F9EE7B-B885-496F-8DEC-74DE972C1788}" type="presOf" srcId="{98A078E0-33CA-48F9-A537-B0233E94807C}" destId="{54820087-7FC8-4324-B6AD-9DADD0BF9A82}" srcOrd="1" destOrd="0" presId="urn:microsoft.com/office/officeart/2005/8/layout/pyramid1"/>
    <dgm:cxn modelId="{87C64191-838E-47DB-9A8A-5F9CB35BD78F}" type="presOf" srcId="{A32FF8C5-69BC-47C8-BC54-1EADA9A80DF8}" destId="{95656BDC-419E-4970-907A-4E3FCA93BA19}" srcOrd="0" destOrd="0" presId="urn:microsoft.com/office/officeart/2005/8/layout/pyramid1"/>
    <dgm:cxn modelId="{D386A9BE-E7FE-4794-95BE-12DB655F6373}" type="presOf" srcId="{98A078E0-33CA-48F9-A537-B0233E94807C}" destId="{0CD14402-9869-4CF5-AC97-4F172BE0BB4B}" srcOrd="0" destOrd="0" presId="urn:microsoft.com/office/officeart/2005/8/layout/pyramid1"/>
    <dgm:cxn modelId="{D16743C5-2D8E-413A-80F2-6BC814B32740}" type="presOf" srcId="{60F03570-B07E-4513-B36B-DF5CF604BEC2}" destId="{1163A15F-E1F5-440F-A63D-A028D2621EA9}" srcOrd="1" destOrd="0" presId="urn:microsoft.com/office/officeart/2005/8/layout/pyramid1"/>
    <dgm:cxn modelId="{9A9486D0-D5AC-4657-8F7E-09C1F02C2A4C}" srcId="{1A044209-237A-4C65-9CEB-507E11C54C5A}" destId="{A32FF8C5-69BC-47C8-BC54-1EADA9A80DF8}" srcOrd="0" destOrd="0" parTransId="{B244742B-1472-4F11-8E2A-3E188A5C81BD}" sibTransId="{716AD7EF-3AB7-455D-94B8-720E10ADB482}"/>
    <dgm:cxn modelId="{A5EBBFD2-BAA9-44BF-95D7-5F3D90702859}" srcId="{1A044209-237A-4C65-9CEB-507E11C54C5A}" destId="{98A078E0-33CA-48F9-A537-B0233E94807C}" srcOrd="2" destOrd="0" parTransId="{548051CF-D105-4C25-88EF-029E140BE4FE}" sibTransId="{41194431-7CB5-4F48-A58A-F721CC99DC61}"/>
    <dgm:cxn modelId="{751887EA-222E-4011-BEDA-B699767A37B2}" type="presOf" srcId="{A32FF8C5-69BC-47C8-BC54-1EADA9A80DF8}" destId="{14FCE9C8-5B51-4017-9CD9-E057D7957BDD}" srcOrd="1" destOrd="0" presId="urn:microsoft.com/office/officeart/2005/8/layout/pyramid1"/>
    <dgm:cxn modelId="{5E66B858-1E09-48A2-951C-90851D7998A0}" type="presParOf" srcId="{5E58A62A-E60B-4978-A00A-410DBAC0B140}" destId="{0026FA38-02E6-4250-850D-84DE43F1FC12}" srcOrd="0" destOrd="0" presId="urn:microsoft.com/office/officeart/2005/8/layout/pyramid1"/>
    <dgm:cxn modelId="{A63E1577-BC0C-44F4-BC70-EBBBE586DF35}" type="presParOf" srcId="{0026FA38-02E6-4250-850D-84DE43F1FC12}" destId="{95656BDC-419E-4970-907A-4E3FCA93BA19}" srcOrd="0" destOrd="0" presId="urn:microsoft.com/office/officeart/2005/8/layout/pyramid1"/>
    <dgm:cxn modelId="{ABD74693-68DA-40E3-BABF-B5EBC6E8D3D3}" type="presParOf" srcId="{0026FA38-02E6-4250-850D-84DE43F1FC12}" destId="{14FCE9C8-5B51-4017-9CD9-E057D7957BDD}" srcOrd="1" destOrd="0" presId="urn:microsoft.com/office/officeart/2005/8/layout/pyramid1"/>
    <dgm:cxn modelId="{3343FC6B-82FC-47AC-945F-40FCEB707F19}" type="presParOf" srcId="{5E58A62A-E60B-4978-A00A-410DBAC0B140}" destId="{43CCB05C-0741-4E54-A602-CD12E0778BDA}" srcOrd="1" destOrd="0" presId="urn:microsoft.com/office/officeart/2005/8/layout/pyramid1"/>
    <dgm:cxn modelId="{1CDEE0E0-6E93-498F-93AF-47FEB72B8F43}" type="presParOf" srcId="{43CCB05C-0741-4E54-A602-CD12E0778BDA}" destId="{CDCB01FC-7A08-47D6-828F-21CAE319EDFF}" srcOrd="0" destOrd="0" presId="urn:microsoft.com/office/officeart/2005/8/layout/pyramid1"/>
    <dgm:cxn modelId="{5C397DB9-6A06-4B34-AFA7-0FD9AFB24A88}" type="presParOf" srcId="{43CCB05C-0741-4E54-A602-CD12E0778BDA}" destId="{1163A15F-E1F5-440F-A63D-A028D2621EA9}" srcOrd="1" destOrd="0" presId="urn:microsoft.com/office/officeart/2005/8/layout/pyramid1"/>
    <dgm:cxn modelId="{7394AFC5-534D-412F-A265-DBA56E0A7095}" type="presParOf" srcId="{5E58A62A-E60B-4978-A00A-410DBAC0B140}" destId="{327915B5-E7C1-475D-900E-E1104BC831C3}" srcOrd="2" destOrd="0" presId="urn:microsoft.com/office/officeart/2005/8/layout/pyramid1"/>
    <dgm:cxn modelId="{402D0120-6457-4F02-80F7-102B9CEE4A7D}" type="presParOf" srcId="{327915B5-E7C1-475D-900E-E1104BC831C3}" destId="{0CD14402-9869-4CF5-AC97-4F172BE0BB4B}" srcOrd="0" destOrd="0" presId="urn:microsoft.com/office/officeart/2005/8/layout/pyramid1"/>
    <dgm:cxn modelId="{050EE64F-6EB1-4D65-81C6-74317610DCB8}" type="presParOf" srcId="{327915B5-E7C1-475D-900E-E1104BC831C3}" destId="{54820087-7FC8-4324-B6AD-9DADD0BF9A8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4C2159-5616-4B42-A6B8-C28AE1AA4BFA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KZ"/>
        </a:p>
      </dgm:t>
    </dgm:pt>
    <dgm:pt modelId="{1A0A21CE-8599-4AC2-852E-30DC54D5058A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ППС – 95,4%</a:t>
          </a:r>
          <a:endParaRPr lang="ru-KZ" sz="1400" b="1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EEED9F-2B05-41A6-968F-59B374E2F619}" type="parTrans" cxnId="{AD314D0B-5DC0-430D-911D-D54D623FB20F}">
      <dgm:prSet/>
      <dgm:spPr/>
      <dgm:t>
        <a:bodyPr/>
        <a:lstStyle/>
        <a:p>
          <a:endParaRPr lang="ru-KZ"/>
        </a:p>
      </dgm:t>
    </dgm:pt>
    <dgm:pt modelId="{D172261A-D1F3-47CB-AC86-49D328C0AE6B}" type="sibTrans" cxnId="{AD314D0B-5DC0-430D-911D-D54D623FB20F}">
      <dgm:prSet/>
      <dgm:spPr>
        <a:blipFill rotWithShape="0">
          <a:blip xmlns:r="http://schemas.openxmlformats.org/officeDocument/2006/relationships" r:embed="rId1" cstate="print"/>
          <a:srcRect/>
          <a:stretch>
            <a:fillRect l="-14000" r="-14000"/>
          </a:stretch>
        </a:blipFill>
      </dgm:spPr>
      <dgm:t>
        <a:bodyPr/>
        <a:lstStyle/>
        <a:p>
          <a:endParaRPr lang="ru-KZ"/>
        </a:p>
      </dgm:t>
    </dgm:pt>
    <dgm:pt modelId="{F26EF7B5-967D-4CDF-8F3A-5CFAB1A412A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Студенты – 7,5%</a:t>
          </a:r>
          <a:endParaRPr lang="ru-KZ" sz="1400" b="1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AA4DF0-865C-4CF2-A010-7A3FD8FF8F68}" type="parTrans" cxnId="{98D9831E-1F9D-4BB5-9747-326717A009E7}">
      <dgm:prSet/>
      <dgm:spPr/>
      <dgm:t>
        <a:bodyPr/>
        <a:lstStyle/>
        <a:p>
          <a:endParaRPr lang="ru-KZ"/>
        </a:p>
      </dgm:t>
    </dgm:pt>
    <dgm:pt modelId="{28FB1C35-90CE-4822-A57F-FD2791C43BC6}" type="sibTrans" cxnId="{98D9831E-1F9D-4BB5-9747-326717A009E7}">
      <dgm:prSet/>
      <dgm:spPr/>
      <dgm:t>
        <a:bodyPr/>
        <a:lstStyle/>
        <a:p>
          <a:endParaRPr lang="ru-KZ"/>
        </a:p>
      </dgm:t>
    </dgm:pt>
    <dgm:pt modelId="{6594548C-7861-4E8B-BCC4-9D5E973D0999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2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ВОВЛЕЧЕННОСТЬ В НАУЧНЫЕ ПРОЕКТЫ</a:t>
          </a:r>
          <a:endParaRPr lang="ru-KZ" sz="1200" b="1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194C70-9B5F-47A2-AC9A-155675E73F7B}" type="parTrans" cxnId="{3430EE0F-DCCB-4599-96AA-AEE5F51DF80F}">
      <dgm:prSet/>
      <dgm:spPr/>
      <dgm:t>
        <a:bodyPr/>
        <a:lstStyle/>
        <a:p>
          <a:endParaRPr lang="ru-KZ"/>
        </a:p>
      </dgm:t>
    </dgm:pt>
    <dgm:pt modelId="{0382B830-E696-442C-BC90-A2CBC7B44208}" type="sibTrans" cxnId="{3430EE0F-DCCB-4599-96AA-AEE5F51DF80F}">
      <dgm:prSet/>
      <dgm:spPr>
        <a:blipFill rotWithShape="0">
          <a:blip xmlns:r="http://schemas.openxmlformats.org/officeDocument/2006/relationships" r:embed="rId2" cstate="print"/>
          <a:srcRect/>
          <a:stretch>
            <a:fillRect l="-16000" r="-16000"/>
          </a:stretch>
        </a:blipFill>
      </dgm:spPr>
      <dgm:t>
        <a:bodyPr/>
        <a:lstStyle/>
        <a:p>
          <a:endParaRPr lang="ru-KZ"/>
        </a:p>
      </dgm:t>
    </dgm:pt>
    <dgm:pt modelId="{52B4D76D-6E00-4D21-A914-45F4C46CFD60}">
      <dgm:prSet phldrT="[Текст]" custT="1"/>
      <dgm:spPr/>
      <dgm:t>
        <a:bodyPr/>
        <a:lstStyle/>
        <a:p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Магистранты – 90,9%</a:t>
          </a:r>
          <a:endParaRPr lang="ru-KZ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2917BB-F47F-48ED-96D2-176F9E39368C}" type="parTrans" cxnId="{B7844E86-97EB-4A49-A5AF-EF430D6EC88D}">
      <dgm:prSet/>
      <dgm:spPr/>
      <dgm:t>
        <a:bodyPr/>
        <a:lstStyle/>
        <a:p>
          <a:endParaRPr lang="ru-KZ"/>
        </a:p>
      </dgm:t>
    </dgm:pt>
    <dgm:pt modelId="{8A0BD3B3-F462-47BD-A169-6D2A7C6EE01C}" type="sibTrans" cxnId="{B7844E86-97EB-4A49-A5AF-EF430D6EC88D}">
      <dgm:prSet/>
      <dgm:spPr/>
      <dgm:t>
        <a:bodyPr/>
        <a:lstStyle/>
        <a:p>
          <a:endParaRPr lang="ru-KZ"/>
        </a:p>
      </dgm:t>
    </dgm:pt>
    <dgm:pt modelId="{FA930B7C-AB0A-4878-A78A-AC610016F5F3}">
      <dgm:prSet phldrT="[Текст]"/>
      <dgm:spPr>
        <a:blipFill rotWithShape="0">
          <a:blip xmlns:r="http://schemas.openxmlformats.org/officeDocument/2006/relationships" r:embed="rId3" cstate="print"/>
          <a:srcRect/>
          <a:stretch>
            <a:fillRect l="-13000" r="-13000"/>
          </a:stretch>
        </a:blipFill>
      </dgm:spPr>
      <dgm:t>
        <a:bodyPr/>
        <a:lstStyle/>
        <a:p>
          <a:endParaRPr lang="ru-KZ" dirty="0"/>
        </a:p>
      </dgm:t>
    </dgm:pt>
    <dgm:pt modelId="{40E7F9C1-B111-454B-8418-8523CEC6A46A}" type="parTrans" cxnId="{D3B36987-E414-4A46-BF56-67052CAE3C7C}">
      <dgm:prSet/>
      <dgm:spPr/>
      <dgm:t>
        <a:bodyPr/>
        <a:lstStyle/>
        <a:p>
          <a:endParaRPr lang="ru-KZ"/>
        </a:p>
      </dgm:t>
    </dgm:pt>
    <dgm:pt modelId="{884E41B9-8131-4BBD-AFB9-29917F99C4DE}" type="sibTrans" cxnId="{D3B36987-E414-4A46-BF56-67052CAE3C7C}">
      <dgm:prSet/>
      <dgm:spPr>
        <a:blipFill rotWithShape="0">
          <a:blip xmlns:r="http://schemas.openxmlformats.org/officeDocument/2006/relationships" r:embed="rId4" cstate="print"/>
          <a:srcRect/>
          <a:stretch>
            <a:fillRect t="-6000" b="-6000"/>
          </a:stretch>
        </a:blipFill>
      </dgm:spPr>
      <dgm:t>
        <a:bodyPr/>
        <a:lstStyle/>
        <a:p>
          <a:endParaRPr lang="ru-KZ"/>
        </a:p>
      </dgm:t>
    </dgm:pt>
    <dgm:pt modelId="{FFD65E9D-5D40-45C3-A6EB-A6721B25CE2B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Докторанты – 100%</a:t>
          </a:r>
          <a:endParaRPr lang="ru-KZ" sz="1400" b="1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6C791B-1190-4D42-83B2-2E49F08E28FF}" type="parTrans" cxnId="{1A5FDF67-E363-4989-96AE-DEA057DE53A1}">
      <dgm:prSet/>
      <dgm:spPr/>
      <dgm:t>
        <a:bodyPr/>
        <a:lstStyle/>
        <a:p>
          <a:endParaRPr lang="ru-KZ"/>
        </a:p>
      </dgm:t>
    </dgm:pt>
    <dgm:pt modelId="{764530A5-4E2C-4524-8CB7-708E6E02B691}" type="sibTrans" cxnId="{1A5FDF67-E363-4989-96AE-DEA057DE53A1}">
      <dgm:prSet/>
      <dgm:spPr/>
      <dgm:t>
        <a:bodyPr/>
        <a:lstStyle/>
        <a:p>
          <a:endParaRPr lang="ru-KZ"/>
        </a:p>
      </dgm:t>
    </dgm:pt>
    <dgm:pt modelId="{5D5C49EF-1C82-41AA-8162-BC2945F3A272}" type="pres">
      <dgm:prSet presAssocID="{174C2159-5616-4B42-A6B8-C28AE1AA4BFA}" presName="Name0" presStyleCnt="0">
        <dgm:presLayoutVars>
          <dgm:chMax/>
          <dgm:chPref/>
          <dgm:dir/>
          <dgm:animLvl val="lvl"/>
        </dgm:presLayoutVars>
      </dgm:prSet>
      <dgm:spPr/>
    </dgm:pt>
    <dgm:pt modelId="{6419608E-15B6-4683-9C86-0732F64AF52B}" type="pres">
      <dgm:prSet presAssocID="{1A0A21CE-8599-4AC2-852E-30DC54D5058A}" presName="composite" presStyleCnt="0"/>
      <dgm:spPr/>
    </dgm:pt>
    <dgm:pt modelId="{11BFBDC7-F7EB-4BA0-AB76-0148A304A337}" type="pres">
      <dgm:prSet presAssocID="{1A0A21CE-8599-4AC2-852E-30DC54D5058A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BF864AD0-D578-4944-ACCF-3C6D1DD4EB66}" type="pres">
      <dgm:prSet presAssocID="{1A0A21CE-8599-4AC2-852E-30DC54D5058A}" presName="Childtext1" presStyleLbl="revTx" presStyleIdx="0" presStyleCnt="3" custScaleX="69911" custLinFactY="100000" custLinFactNeighborX="-14758" custLinFactNeighborY="184313">
        <dgm:presLayoutVars>
          <dgm:chMax val="0"/>
          <dgm:chPref val="0"/>
          <dgm:bulletEnabled val="1"/>
        </dgm:presLayoutVars>
      </dgm:prSet>
      <dgm:spPr/>
    </dgm:pt>
    <dgm:pt modelId="{4917764D-A852-4064-A9DB-1E341095A970}" type="pres">
      <dgm:prSet presAssocID="{1A0A21CE-8599-4AC2-852E-30DC54D5058A}" presName="BalanceSpacing" presStyleCnt="0"/>
      <dgm:spPr/>
    </dgm:pt>
    <dgm:pt modelId="{896AEF5F-AA4F-4EBF-8F45-B1AF3FC734D2}" type="pres">
      <dgm:prSet presAssocID="{1A0A21CE-8599-4AC2-852E-30DC54D5058A}" presName="BalanceSpacing1" presStyleCnt="0"/>
      <dgm:spPr/>
    </dgm:pt>
    <dgm:pt modelId="{CB28BA74-F078-4EF9-9824-9EFB89899A89}" type="pres">
      <dgm:prSet presAssocID="{D172261A-D1F3-47CB-AC86-49D328C0AE6B}" presName="Accent1Text" presStyleLbl="node1" presStyleIdx="1" presStyleCnt="6"/>
      <dgm:spPr/>
    </dgm:pt>
    <dgm:pt modelId="{58D94D59-11E0-44A8-B4AD-FF459E635A86}" type="pres">
      <dgm:prSet presAssocID="{D172261A-D1F3-47CB-AC86-49D328C0AE6B}" presName="spaceBetweenRectangles" presStyleCnt="0"/>
      <dgm:spPr/>
    </dgm:pt>
    <dgm:pt modelId="{22402825-C158-420B-AC46-92A9716B598B}" type="pres">
      <dgm:prSet presAssocID="{6594548C-7861-4E8B-BCC4-9D5E973D0999}" presName="composite" presStyleCnt="0"/>
      <dgm:spPr/>
    </dgm:pt>
    <dgm:pt modelId="{26EFE11C-39ED-4881-BFAB-3EBABD501341}" type="pres">
      <dgm:prSet presAssocID="{6594548C-7861-4E8B-BCC4-9D5E973D0999}" presName="Parent1" presStyleLbl="node1" presStyleIdx="2" presStyleCnt="6" custScaleX="125985">
        <dgm:presLayoutVars>
          <dgm:chMax val="1"/>
          <dgm:chPref val="1"/>
          <dgm:bulletEnabled val="1"/>
        </dgm:presLayoutVars>
      </dgm:prSet>
      <dgm:spPr/>
    </dgm:pt>
    <dgm:pt modelId="{2B5F558E-FDAE-4B7D-ACB5-236928C42BB5}" type="pres">
      <dgm:prSet presAssocID="{6594548C-7861-4E8B-BCC4-9D5E973D099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D63E16E-F6FA-41C8-9165-BC72D0B1363E}" type="pres">
      <dgm:prSet presAssocID="{6594548C-7861-4E8B-BCC4-9D5E973D0999}" presName="BalanceSpacing" presStyleCnt="0"/>
      <dgm:spPr/>
    </dgm:pt>
    <dgm:pt modelId="{A6396C9E-ECD9-4FA0-8C85-3C2D1152C680}" type="pres">
      <dgm:prSet presAssocID="{6594548C-7861-4E8B-BCC4-9D5E973D0999}" presName="BalanceSpacing1" presStyleCnt="0"/>
      <dgm:spPr/>
    </dgm:pt>
    <dgm:pt modelId="{2F215C77-79E4-4A5F-BEBE-30D9441388FB}" type="pres">
      <dgm:prSet presAssocID="{0382B830-E696-442C-BC90-A2CBC7B44208}" presName="Accent1Text" presStyleLbl="node1" presStyleIdx="3" presStyleCnt="6"/>
      <dgm:spPr/>
    </dgm:pt>
    <dgm:pt modelId="{B2BC6DB9-7177-4E70-A69E-1326492FCB65}" type="pres">
      <dgm:prSet presAssocID="{0382B830-E696-442C-BC90-A2CBC7B44208}" presName="spaceBetweenRectangles" presStyleCnt="0"/>
      <dgm:spPr/>
    </dgm:pt>
    <dgm:pt modelId="{084F5FD0-55EB-4C88-B9CC-90AE06024DE9}" type="pres">
      <dgm:prSet presAssocID="{FA930B7C-AB0A-4878-A78A-AC610016F5F3}" presName="composite" presStyleCnt="0"/>
      <dgm:spPr/>
    </dgm:pt>
    <dgm:pt modelId="{5E69B339-42E8-4921-BD89-8F633F889664}" type="pres">
      <dgm:prSet presAssocID="{FA930B7C-AB0A-4878-A78A-AC610016F5F3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27F25FCE-BE71-4427-B674-A5CD2ABEDDB9}" type="pres">
      <dgm:prSet presAssocID="{FA930B7C-AB0A-4878-A78A-AC610016F5F3}" presName="Childtext1" presStyleLbl="revTx" presStyleIdx="2" presStyleCnt="3" custScaleX="90235" custLinFactY="-100000" custLinFactNeighborX="-10909" custLinFactNeighborY="-170638">
        <dgm:presLayoutVars>
          <dgm:chMax val="0"/>
          <dgm:chPref val="0"/>
          <dgm:bulletEnabled val="1"/>
        </dgm:presLayoutVars>
      </dgm:prSet>
      <dgm:spPr/>
    </dgm:pt>
    <dgm:pt modelId="{760CB3A8-869C-4B19-A519-57B30631F29F}" type="pres">
      <dgm:prSet presAssocID="{FA930B7C-AB0A-4878-A78A-AC610016F5F3}" presName="BalanceSpacing" presStyleCnt="0"/>
      <dgm:spPr/>
    </dgm:pt>
    <dgm:pt modelId="{61D276AF-26F6-489A-B772-4C8996877A7D}" type="pres">
      <dgm:prSet presAssocID="{FA930B7C-AB0A-4878-A78A-AC610016F5F3}" presName="BalanceSpacing1" presStyleCnt="0"/>
      <dgm:spPr/>
    </dgm:pt>
    <dgm:pt modelId="{25660B00-96EB-4FB2-9631-FCFDD93C6C70}" type="pres">
      <dgm:prSet presAssocID="{884E41B9-8131-4BBD-AFB9-29917F99C4DE}" presName="Accent1Text" presStyleLbl="node1" presStyleIdx="5" presStyleCnt="6"/>
      <dgm:spPr/>
    </dgm:pt>
  </dgm:ptLst>
  <dgm:cxnLst>
    <dgm:cxn modelId="{AD314D0B-5DC0-430D-911D-D54D623FB20F}" srcId="{174C2159-5616-4B42-A6B8-C28AE1AA4BFA}" destId="{1A0A21CE-8599-4AC2-852E-30DC54D5058A}" srcOrd="0" destOrd="0" parTransId="{5DEEED9F-2B05-41A6-968F-59B374E2F619}" sibTransId="{D172261A-D1F3-47CB-AC86-49D328C0AE6B}"/>
    <dgm:cxn modelId="{28BCB20E-89E0-42E3-9399-6E71DCF243B6}" type="presOf" srcId="{D172261A-D1F3-47CB-AC86-49D328C0AE6B}" destId="{CB28BA74-F078-4EF9-9824-9EFB89899A89}" srcOrd="0" destOrd="0" presId="urn:microsoft.com/office/officeart/2008/layout/AlternatingHexagons"/>
    <dgm:cxn modelId="{8B695B0F-A050-4E33-8850-71C17EAB84C8}" type="presOf" srcId="{F26EF7B5-967D-4CDF-8F3A-5CFAB1A412A8}" destId="{BF864AD0-D578-4944-ACCF-3C6D1DD4EB66}" srcOrd="0" destOrd="0" presId="urn:microsoft.com/office/officeart/2008/layout/AlternatingHexagons"/>
    <dgm:cxn modelId="{3430EE0F-DCCB-4599-96AA-AEE5F51DF80F}" srcId="{174C2159-5616-4B42-A6B8-C28AE1AA4BFA}" destId="{6594548C-7861-4E8B-BCC4-9D5E973D0999}" srcOrd="1" destOrd="0" parTransId="{BD194C70-9B5F-47A2-AC9A-155675E73F7B}" sibTransId="{0382B830-E696-442C-BC90-A2CBC7B44208}"/>
    <dgm:cxn modelId="{98D9831E-1F9D-4BB5-9747-326717A009E7}" srcId="{1A0A21CE-8599-4AC2-852E-30DC54D5058A}" destId="{F26EF7B5-967D-4CDF-8F3A-5CFAB1A412A8}" srcOrd="0" destOrd="0" parTransId="{6FAA4DF0-865C-4CF2-A010-7A3FD8FF8F68}" sibTransId="{28FB1C35-90CE-4822-A57F-FD2791C43BC6}"/>
    <dgm:cxn modelId="{BA672526-96D7-4350-8F0E-6413EE200631}" type="presOf" srcId="{1A0A21CE-8599-4AC2-852E-30DC54D5058A}" destId="{11BFBDC7-F7EB-4BA0-AB76-0148A304A337}" srcOrd="0" destOrd="0" presId="urn:microsoft.com/office/officeart/2008/layout/AlternatingHexagons"/>
    <dgm:cxn modelId="{1A5FDF67-E363-4989-96AE-DEA057DE53A1}" srcId="{FA930B7C-AB0A-4878-A78A-AC610016F5F3}" destId="{FFD65E9D-5D40-45C3-A6EB-A6721B25CE2B}" srcOrd="0" destOrd="0" parTransId="{8E6C791B-1190-4D42-83B2-2E49F08E28FF}" sibTransId="{764530A5-4E2C-4524-8CB7-708E6E02B691}"/>
    <dgm:cxn modelId="{B7844E86-97EB-4A49-A5AF-EF430D6EC88D}" srcId="{6594548C-7861-4E8B-BCC4-9D5E973D0999}" destId="{52B4D76D-6E00-4D21-A914-45F4C46CFD60}" srcOrd="0" destOrd="0" parTransId="{562917BB-F47F-48ED-96D2-176F9E39368C}" sibTransId="{8A0BD3B3-F462-47BD-A169-6D2A7C6EE01C}"/>
    <dgm:cxn modelId="{D3B36987-E414-4A46-BF56-67052CAE3C7C}" srcId="{174C2159-5616-4B42-A6B8-C28AE1AA4BFA}" destId="{FA930B7C-AB0A-4878-A78A-AC610016F5F3}" srcOrd="2" destOrd="0" parTransId="{40E7F9C1-B111-454B-8418-8523CEC6A46A}" sibTransId="{884E41B9-8131-4BBD-AFB9-29917F99C4DE}"/>
    <dgm:cxn modelId="{B958EB97-6EB6-4DD9-B6F4-9D936B345011}" type="presOf" srcId="{174C2159-5616-4B42-A6B8-C28AE1AA4BFA}" destId="{5D5C49EF-1C82-41AA-8162-BC2945F3A272}" srcOrd="0" destOrd="0" presId="urn:microsoft.com/office/officeart/2008/layout/AlternatingHexagons"/>
    <dgm:cxn modelId="{BB21BEB5-8A54-4F8C-AF6D-A6C1E5838434}" type="presOf" srcId="{0382B830-E696-442C-BC90-A2CBC7B44208}" destId="{2F215C77-79E4-4A5F-BEBE-30D9441388FB}" srcOrd="0" destOrd="0" presId="urn:microsoft.com/office/officeart/2008/layout/AlternatingHexagons"/>
    <dgm:cxn modelId="{739E25D0-7091-4427-8638-11513406E9CF}" type="presOf" srcId="{FFD65E9D-5D40-45C3-A6EB-A6721B25CE2B}" destId="{27F25FCE-BE71-4427-B674-A5CD2ABEDDB9}" srcOrd="0" destOrd="0" presId="urn:microsoft.com/office/officeart/2008/layout/AlternatingHexagons"/>
    <dgm:cxn modelId="{F78BE4E4-70B9-468E-8825-EAC95E3CD0DA}" type="presOf" srcId="{FA930B7C-AB0A-4878-A78A-AC610016F5F3}" destId="{5E69B339-42E8-4921-BD89-8F633F889664}" srcOrd="0" destOrd="0" presId="urn:microsoft.com/office/officeart/2008/layout/AlternatingHexagons"/>
    <dgm:cxn modelId="{9AA41BEC-D4C1-4A0E-BB1C-35233BC63E90}" type="presOf" srcId="{6594548C-7861-4E8B-BCC4-9D5E973D0999}" destId="{26EFE11C-39ED-4881-BFAB-3EBABD501341}" srcOrd="0" destOrd="0" presId="urn:microsoft.com/office/officeart/2008/layout/AlternatingHexagons"/>
    <dgm:cxn modelId="{B63918F7-5DA4-40B8-BCEA-7BE4AC4FB181}" type="presOf" srcId="{884E41B9-8131-4BBD-AFB9-29917F99C4DE}" destId="{25660B00-96EB-4FB2-9631-FCFDD93C6C70}" srcOrd="0" destOrd="0" presId="urn:microsoft.com/office/officeart/2008/layout/AlternatingHexagons"/>
    <dgm:cxn modelId="{C5B1D6F8-0ADB-4F1A-A793-437917D6EA24}" type="presOf" srcId="{52B4D76D-6E00-4D21-A914-45F4C46CFD60}" destId="{2B5F558E-FDAE-4B7D-ACB5-236928C42BB5}" srcOrd="0" destOrd="0" presId="urn:microsoft.com/office/officeart/2008/layout/AlternatingHexagons"/>
    <dgm:cxn modelId="{AC23801F-F85A-4D6F-9689-679DFD54B7A2}" type="presParOf" srcId="{5D5C49EF-1C82-41AA-8162-BC2945F3A272}" destId="{6419608E-15B6-4683-9C86-0732F64AF52B}" srcOrd="0" destOrd="0" presId="urn:microsoft.com/office/officeart/2008/layout/AlternatingHexagons"/>
    <dgm:cxn modelId="{1506E55A-D038-4988-83B8-233C036C47CD}" type="presParOf" srcId="{6419608E-15B6-4683-9C86-0732F64AF52B}" destId="{11BFBDC7-F7EB-4BA0-AB76-0148A304A337}" srcOrd="0" destOrd="0" presId="urn:microsoft.com/office/officeart/2008/layout/AlternatingHexagons"/>
    <dgm:cxn modelId="{7BFD02CF-61A7-4442-869F-23F382477BE4}" type="presParOf" srcId="{6419608E-15B6-4683-9C86-0732F64AF52B}" destId="{BF864AD0-D578-4944-ACCF-3C6D1DD4EB66}" srcOrd="1" destOrd="0" presId="urn:microsoft.com/office/officeart/2008/layout/AlternatingHexagons"/>
    <dgm:cxn modelId="{36BC2BC5-FF28-47F3-858F-81990640FBFD}" type="presParOf" srcId="{6419608E-15B6-4683-9C86-0732F64AF52B}" destId="{4917764D-A852-4064-A9DB-1E341095A970}" srcOrd="2" destOrd="0" presId="urn:microsoft.com/office/officeart/2008/layout/AlternatingHexagons"/>
    <dgm:cxn modelId="{04672AB7-C000-453B-9050-3A016DAAA553}" type="presParOf" srcId="{6419608E-15B6-4683-9C86-0732F64AF52B}" destId="{896AEF5F-AA4F-4EBF-8F45-B1AF3FC734D2}" srcOrd="3" destOrd="0" presId="urn:microsoft.com/office/officeart/2008/layout/AlternatingHexagons"/>
    <dgm:cxn modelId="{97723066-0BAA-4062-851B-1F6B9DFAD8B1}" type="presParOf" srcId="{6419608E-15B6-4683-9C86-0732F64AF52B}" destId="{CB28BA74-F078-4EF9-9824-9EFB89899A89}" srcOrd="4" destOrd="0" presId="urn:microsoft.com/office/officeart/2008/layout/AlternatingHexagons"/>
    <dgm:cxn modelId="{F13EE0E3-FA3C-42DC-AFE0-72C91FB288B8}" type="presParOf" srcId="{5D5C49EF-1C82-41AA-8162-BC2945F3A272}" destId="{58D94D59-11E0-44A8-B4AD-FF459E635A86}" srcOrd="1" destOrd="0" presId="urn:microsoft.com/office/officeart/2008/layout/AlternatingHexagons"/>
    <dgm:cxn modelId="{2BAF0FD9-8726-4D34-AC91-A1ABA7CEA251}" type="presParOf" srcId="{5D5C49EF-1C82-41AA-8162-BC2945F3A272}" destId="{22402825-C158-420B-AC46-92A9716B598B}" srcOrd="2" destOrd="0" presId="urn:microsoft.com/office/officeart/2008/layout/AlternatingHexagons"/>
    <dgm:cxn modelId="{C8379938-ECED-4439-AAFC-B8C51C678565}" type="presParOf" srcId="{22402825-C158-420B-AC46-92A9716B598B}" destId="{26EFE11C-39ED-4881-BFAB-3EBABD501341}" srcOrd="0" destOrd="0" presId="urn:microsoft.com/office/officeart/2008/layout/AlternatingHexagons"/>
    <dgm:cxn modelId="{35D09A1D-063A-4460-A1E4-996C4A7D4B69}" type="presParOf" srcId="{22402825-C158-420B-AC46-92A9716B598B}" destId="{2B5F558E-FDAE-4B7D-ACB5-236928C42BB5}" srcOrd="1" destOrd="0" presId="urn:microsoft.com/office/officeart/2008/layout/AlternatingHexagons"/>
    <dgm:cxn modelId="{6B0F8857-B1AE-4F6C-A9AF-6D0F40D31616}" type="presParOf" srcId="{22402825-C158-420B-AC46-92A9716B598B}" destId="{ED63E16E-F6FA-41C8-9165-BC72D0B1363E}" srcOrd="2" destOrd="0" presId="urn:microsoft.com/office/officeart/2008/layout/AlternatingHexagons"/>
    <dgm:cxn modelId="{77A77CCE-9EA4-4376-9515-68F27F2F586B}" type="presParOf" srcId="{22402825-C158-420B-AC46-92A9716B598B}" destId="{A6396C9E-ECD9-4FA0-8C85-3C2D1152C680}" srcOrd="3" destOrd="0" presId="urn:microsoft.com/office/officeart/2008/layout/AlternatingHexagons"/>
    <dgm:cxn modelId="{F56A2434-74C0-4C4A-9F12-DF81F475EA94}" type="presParOf" srcId="{22402825-C158-420B-AC46-92A9716B598B}" destId="{2F215C77-79E4-4A5F-BEBE-30D9441388FB}" srcOrd="4" destOrd="0" presId="urn:microsoft.com/office/officeart/2008/layout/AlternatingHexagons"/>
    <dgm:cxn modelId="{BE3D1D41-01A4-4B74-A866-B1E82D176242}" type="presParOf" srcId="{5D5C49EF-1C82-41AA-8162-BC2945F3A272}" destId="{B2BC6DB9-7177-4E70-A69E-1326492FCB65}" srcOrd="3" destOrd="0" presId="urn:microsoft.com/office/officeart/2008/layout/AlternatingHexagons"/>
    <dgm:cxn modelId="{9206BF1E-C5DD-488B-B0D5-786591C3482B}" type="presParOf" srcId="{5D5C49EF-1C82-41AA-8162-BC2945F3A272}" destId="{084F5FD0-55EB-4C88-B9CC-90AE06024DE9}" srcOrd="4" destOrd="0" presId="urn:microsoft.com/office/officeart/2008/layout/AlternatingHexagons"/>
    <dgm:cxn modelId="{58BC838C-78CC-401F-8F14-A30A87238486}" type="presParOf" srcId="{084F5FD0-55EB-4C88-B9CC-90AE06024DE9}" destId="{5E69B339-42E8-4921-BD89-8F633F889664}" srcOrd="0" destOrd="0" presId="urn:microsoft.com/office/officeart/2008/layout/AlternatingHexagons"/>
    <dgm:cxn modelId="{5930B760-4F96-439A-8597-134A3403B37B}" type="presParOf" srcId="{084F5FD0-55EB-4C88-B9CC-90AE06024DE9}" destId="{27F25FCE-BE71-4427-B674-A5CD2ABEDDB9}" srcOrd="1" destOrd="0" presId="urn:microsoft.com/office/officeart/2008/layout/AlternatingHexagons"/>
    <dgm:cxn modelId="{EB4C87AE-F3EC-43A6-81BD-B90786175E57}" type="presParOf" srcId="{084F5FD0-55EB-4C88-B9CC-90AE06024DE9}" destId="{760CB3A8-869C-4B19-A519-57B30631F29F}" srcOrd="2" destOrd="0" presId="urn:microsoft.com/office/officeart/2008/layout/AlternatingHexagons"/>
    <dgm:cxn modelId="{57879EF6-3ADB-40D8-B6FD-02A18224AB20}" type="presParOf" srcId="{084F5FD0-55EB-4C88-B9CC-90AE06024DE9}" destId="{61D276AF-26F6-489A-B772-4C8996877A7D}" srcOrd="3" destOrd="0" presId="urn:microsoft.com/office/officeart/2008/layout/AlternatingHexagons"/>
    <dgm:cxn modelId="{F3401242-761C-4690-805B-83085D2F12EB}" type="presParOf" srcId="{084F5FD0-55EB-4C88-B9CC-90AE06024DE9}" destId="{25660B00-96EB-4FB2-9631-FCFDD93C6C7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EF451A-5DD3-4E74-8C00-9917B7D5CD1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12AF72-3304-4C6C-AAA7-643B3B408568}">
      <dgm:prSet phldrT="[Текст]" custT="1"/>
      <dgm:spPr>
        <a:solidFill>
          <a:schemeClr val="accent6">
            <a:lumMod val="20000"/>
            <a:lumOff val="80000"/>
          </a:schemeClr>
        </a:solidFill>
        <a:ln w="12700"/>
      </dgm:spPr>
      <dgm:t>
        <a:bodyPr/>
        <a:lstStyle/>
        <a:p>
          <a:pPr>
            <a:buFontTx/>
            <a:buChar char="-"/>
          </a:pPr>
          <a:r>
            <a:rPr lang="ru-RU" sz="1600" b="0" i="1" dirty="0">
              <a:solidFill>
                <a:schemeClr val="accent6">
                  <a:lumMod val="50000"/>
                </a:schemeClr>
              </a:solidFill>
            </a:rPr>
            <a:t>Актуализация и обновление ОП, с учетом </a:t>
          </a:r>
          <a:r>
            <a:rPr lang="ru-RU" sz="1600" b="0" i="1" dirty="0" err="1">
              <a:solidFill>
                <a:schemeClr val="accent6">
                  <a:lumMod val="50000"/>
                </a:schemeClr>
              </a:solidFill>
            </a:rPr>
            <a:t>профстандартов</a:t>
          </a:r>
          <a:r>
            <a:rPr lang="ru-RU" sz="1600" b="0" i="1" dirty="0">
              <a:solidFill>
                <a:schemeClr val="accent6">
                  <a:lumMod val="50000"/>
                </a:schemeClr>
              </a:solidFill>
            </a:rPr>
            <a:t>, рынка труда и др.</a:t>
          </a:r>
        </a:p>
      </dgm:t>
    </dgm:pt>
    <dgm:pt modelId="{28B76622-32D1-49F6-B84F-B8BA99A8B5F8}" type="parTrans" cxnId="{888A11D7-1AD7-4ABD-B9E3-E5131559B7B6}">
      <dgm:prSet/>
      <dgm:spPr/>
      <dgm:t>
        <a:bodyPr/>
        <a:lstStyle/>
        <a:p>
          <a:endParaRPr lang="ru-RU"/>
        </a:p>
      </dgm:t>
    </dgm:pt>
    <dgm:pt modelId="{2470541D-E68A-41AE-B029-4500FAA2A764}" type="sibTrans" cxnId="{888A11D7-1AD7-4ABD-B9E3-E5131559B7B6}">
      <dgm:prSet/>
      <dgm:spPr/>
      <dgm:t>
        <a:bodyPr/>
        <a:lstStyle/>
        <a:p>
          <a:endParaRPr lang="ru-RU"/>
        </a:p>
      </dgm:t>
    </dgm:pt>
    <dgm:pt modelId="{62AA4B7C-61F9-4045-BA64-009B03578C0E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>
            <a:buFontTx/>
            <a:buChar char="-"/>
          </a:pPr>
          <a:r>
            <a:rPr lang="ru-RU" sz="1600" b="0" i="1" dirty="0">
              <a:solidFill>
                <a:schemeClr val="accent6">
                  <a:lumMod val="50000"/>
                </a:schemeClr>
              </a:solidFill>
            </a:rPr>
            <a:t>Коллаборация с зарубежными вузами</a:t>
          </a:r>
          <a:endParaRPr lang="ru-RU" sz="1600" i="1" dirty="0">
            <a:solidFill>
              <a:schemeClr val="accent6">
                <a:lumMod val="50000"/>
              </a:schemeClr>
            </a:solidFill>
          </a:endParaRPr>
        </a:p>
      </dgm:t>
    </dgm:pt>
    <dgm:pt modelId="{D6F08B46-2B8F-45F4-B851-D0142F04371E}" type="parTrans" cxnId="{65D663D7-7E54-4B90-AA91-131B0CAEBD81}">
      <dgm:prSet/>
      <dgm:spPr/>
      <dgm:t>
        <a:bodyPr/>
        <a:lstStyle/>
        <a:p>
          <a:endParaRPr lang="ru-RU"/>
        </a:p>
      </dgm:t>
    </dgm:pt>
    <dgm:pt modelId="{177658F8-44FB-472B-8F7F-4C48540180AF}" type="sibTrans" cxnId="{65D663D7-7E54-4B90-AA91-131B0CAEBD81}">
      <dgm:prSet/>
      <dgm:spPr/>
      <dgm:t>
        <a:bodyPr/>
        <a:lstStyle/>
        <a:p>
          <a:endParaRPr lang="ru-RU"/>
        </a:p>
      </dgm:t>
    </dgm:pt>
    <dgm:pt modelId="{B55E20F5-D588-4354-BB12-53521A9A62EB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>
            <a:buFontTx/>
            <a:buChar char="-"/>
          </a:pPr>
          <a:r>
            <a:rPr lang="ru-RU" sz="1800" b="0" i="1" dirty="0">
              <a:solidFill>
                <a:schemeClr val="accent6">
                  <a:lumMod val="50000"/>
                </a:schemeClr>
              </a:solidFill>
            </a:rPr>
            <a:t>Повышение квалификации ППС в области образования и науки</a:t>
          </a:r>
          <a:endParaRPr lang="kk-KZ" sz="1800" b="0" i="1" dirty="0">
            <a:solidFill>
              <a:schemeClr val="accent6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371711-77AB-4BB2-89A8-AE52B57EDF2B}" type="parTrans" cxnId="{4C0BB02F-9314-44F5-9644-BC0FFED3980B}">
      <dgm:prSet/>
      <dgm:spPr/>
      <dgm:t>
        <a:bodyPr/>
        <a:lstStyle/>
        <a:p>
          <a:endParaRPr lang="ru-RU"/>
        </a:p>
      </dgm:t>
    </dgm:pt>
    <dgm:pt modelId="{7D7D2ABD-D406-463A-8DBC-E1A7C5C3A561}" type="sibTrans" cxnId="{4C0BB02F-9314-44F5-9644-BC0FFED3980B}">
      <dgm:prSet/>
      <dgm:spPr/>
      <dgm:t>
        <a:bodyPr/>
        <a:lstStyle/>
        <a:p>
          <a:endParaRPr lang="ru-RU"/>
        </a:p>
      </dgm:t>
    </dgm:pt>
    <dgm:pt modelId="{4BE200B2-F695-40CB-B96B-669E3E27BC07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>
            <a:buFontTx/>
            <a:buChar char="-"/>
          </a:pPr>
          <a:r>
            <a:rPr lang="ru-RU" sz="1600" b="0" i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Разработка инновационных МООК по направлению Агрономия</a:t>
          </a:r>
          <a:endParaRPr lang="ru-RU" sz="1600" b="0" i="1" dirty="0"/>
        </a:p>
      </dgm:t>
    </dgm:pt>
    <dgm:pt modelId="{E091E928-702D-4CF2-9E36-546C2DC73DB0}" type="parTrans" cxnId="{3274B719-468E-4E9E-B046-E22C619C047E}">
      <dgm:prSet/>
      <dgm:spPr/>
      <dgm:t>
        <a:bodyPr/>
        <a:lstStyle/>
        <a:p>
          <a:endParaRPr lang="ru-RU"/>
        </a:p>
      </dgm:t>
    </dgm:pt>
    <dgm:pt modelId="{572572BF-96EE-4736-B880-82BA4A312AB8}" type="sibTrans" cxnId="{3274B719-468E-4E9E-B046-E22C619C047E}">
      <dgm:prSet/>
      <dgm:spPr/>
      <dgm:t>
        <a:bodyPr/>
        <a:lstStyle/>
        <a:p>
          <a:endParaRPr lang="ru-RU"/>
        </a:p>
      </dgm:t>
    </dgm:pt>
    <dgm:pt modelId="{CBD7E3A5-DFF7-4E45-8062-125F8E55C97D}" type="pres">
      <dgm:prSet presAssocID="{6CEF451A-5DD3-4E74-8C00-9917B7D5CD1D}" presName="CompostProcess" presStyleCnt="0">
        <dgm:presLayoutVars>
          <dgm:dir/>
          <dgm:resizeHandles val="exact"/>
        </dgm:presLayoutVars>
      </dgm:prSet>
      <dgm:spPr/>
    </dgm:pt>
    <dgm:pt modelId="{1C204A2C-C495-4D5E-AE80-F95476F592F8}" type="pres">
      <dgm:prSet presAssocID="{6CEF451A-5DD3-4E74-8C00-9917B7D5CD1D}" presName="arrow" presStyleLbl="bgShp" presStyleIdx="0" presStyleCnt="1" custScaleX="117647"/>
      <dgm:spPr>
        <a:solidFill>
          <a:schemeClr val="accent4">
            <a:lumMod val="20000"/>
            <a:lumOff val="80000"/>
          </a:schemeClr>
        </a:solidFill>
      </dgm:spPr>
    </dgm:pt>
    <dgm:pt modelId="{6323320A-7262-4761-AEB8-26BA4E70733C}" type="pres">
      <dgm:prSet presAssocID="{6CEF451A-5DD3-4E74-8C00-9917B7D5CD1D}" presName="linearProcess" presStyleCnt="0"/>
      <dgm:spPr/>
    </dgm:pt>
    <dgm:pt modelId="{7386B985-5252-4F7E-94ED-5096A777263C}" type="pres">
      <dgm:prSet presAssocID="{FA12AF72-3304-4C6C-AAA7-643B3B408568}" presName="textNode" presStyleLbl="node1" presStyleIdx="0" presStyleCnt="4">
        <dgm:presLayoutVars>
          <dgm:bulletEnabled val="1"/>
        </dgm:presLayoutVars>
      </dgm:prSet>
      <dgm:spPr/>
    </dgm:pt>
    <dgm:pt modelId="{05D4245E-309B-4489-8337-F8F950C0D7AB}" type="pres">
      <dgm:prSet presAssocID="{2470541D-E68A-41AE-B029-4500FAA2A764}" presName="sibTrans" presStyleCnt="0"/>
      <dgm:spPr/>
    </dgm:pt>
    <dgm:pt modelId="{FAA4AA3A-4CAF-403A-A1D1-9BDC85902BBE}" type="pres">
      <dgm:prSet presAssocID="{62AA4B7C-61F9-4045-BA64-009B03578C0E}" presName="textNode" presStyleLbl="node1" presStyleIdx="1" presStyleCnt="4">
        <dgm:presLayoutVars>
          <dgm:bulletEnabled val="1"/>
        </dgm:presLayoutVars>
      </dgm:prSet>
      <dgm:spPr/>
    </dgm:pt>
    <dgm:pt modelId="{3B2F1821-F191-4FCC-8B04-3963E300E5FA}" type="pres">
      <dgm:prSet presAssocID="{177658F8-44FB-472B-8F7F-4C48540180AF}" presName="sibTrans" presStyleCnt="0"/>
      <dgm:spPr/>
    </dgm:pt>
    <dgm:pt modelId="{95EFEC57-2AB1-4490-BBDC-3FA5F8D2068A}" type="pres">
      <dgm:prSet presAssocID="{B55E20F5-D588-4354-BB12-53521A9A62EB}" presName="textNode" presStyleLbl="node1" presStyleIdx="2" presStyleCnt="4">
        <dgm:presLayoutVars>
          <dgm:bulletEnabled val="1"/>
        </dgm:presLayoutVars>
      </dgm:prSet>
      <dgm:spPr/>
    </dgm:pt>
    <dgm:pt modelId="{9E4A41A5-628F-4904-92BF-D142525C3242}" type="pres">
      <dgm:prSet presAssocID="{7D7D2ABD-D406-463A-8DBC-E1A7C5C3A561}" presName="sibTrans" presStyleCnt="0"/>
      <dgm:spPr/>
    </dgm:pt>
    <dgm:pt modelId="{FA0659D8-ABE4-40B4-BE00-2524F11C1E25}" type="pres">
      <dgm:prSet presAssocID="{4BE200B2-F695-40CB-B96B-669E3E27BC07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3274B719-468E-4E9E-B046-E22C619C047E}" srcId="{6CEF451A-5DD3-4E74-8C00-9917B7D5CD1D}" destId="{4BE200B2-F695-40CB-B96B-669E3E27BC07}" srcOrd="3" destOrd="0" parTransId="{E091E928-702D-4CF2-9E36-546C2DC73DB0}" sibTransId="{572572BF-96EE-4736-B880-82BA4A312AB8}"/>
    <dgm:cxn modelId="{77FC701A-A5B2-446C-B860-6C1DC08341CA}" type="presOf" srcId="{FA12AF72-3304-4C6C-AAA7-643B3B408568}" destId="{7386B985-5252-4F7E-94ED-5096A777263C}" srcOrd="0" destOrd="0" presId="urn:microsoft.com/office/officeart/2005/8/layout/hProcess9"/>
    <dgm:cxn modelId="{4C0BB02F-9314-44F5-9644-BC0FFED3980B}" srcId="{6CEF451A-5DD3-4E74-8C00-9917B7D5CD1D}" destId="{B55E20F5-D588-4354-BB12-53521A9A62EB}" srcOrd="2" destOrd="0" parTransId="{07371711-77AB-4BB2-89A8-AE52B57EDF2B}" sibTransId="{7D7D2ABD-D406-463A-8DBC-E1A7C5C3A561}"/>
    <dgm:cxn modelId="{8152E561-BE0B-426C-BB1F-8E496850AEB0}" type="presOf" srcId="{4BE200B2-F695-40CB-B96B-669E3E27BC07}" destId="{FA0659D8-ABE4-40B4-BE00-2524F11C1E25}" srcOrd="0" destOrd="0" presId="urn:microsoft.com/office/officeart/2005/8/layout/hProcess9"/>
    <dgm:cxn modelId="{80797668-3870-4C29-B24C-7E3A7C8539A7}" type="presOf" srcId="{B55E20F5-D588-4354-BB12-53521A9A62EB}" destId="{95EFEC57-2AB1-4490-BBDC-3FA5F8D2068A}" srcOrd="0" destOrd="0" presId="urn:microsoft.com/office/officeart/2005/8/layout/hProcess9"/>
    <dgm:cxn modelId="{521DCF6D-0EDD-456A-AA76-CFB328F2FCB9}" type="presOf" srcId="{62AA4B7C-61F9-4045-BA64-009B03578C0E}" destId="{FAA4AA3A-4CAF-403A-A1D1-9BDC85902BBE}" srcOrd="0" destOrd="0" presId="urn:microsoft.com/office/officeart/2005/8/layout/hProcess9"/>
    <dgm:cxn modelId="{9DFA8ABB-AC96-4876-AADA-69A1D66E67FB}" type="presOf" srcId="{6CEF451A-5DD3-4E74-8C00-9917B7D5CD1D}" destId="{CBD7E3A5-DFF7-4E45-8062-125F8E55C97D}" srcOrd="0" destOrd="0" presId="urn:microsoft.com/office/officeart/2005/8/layout/hProcess9"/>
    <dgm:cxn modelId="{888A11D7-1AD7-4ABD-B9E3-E5131559B7B6}" srcId="{6CEF451A-5DD3-4E74-8C00-9917B7D5CD1D}" destId="{FA12AF72-3304-4C6C-AAA7-643B3B408568}" srcOrd="0" destOrd="0" parTransId="{28B76622-32D1-49F6-B84F-B8BA99A8B5F8}" sibTransId="{2470541D-E68A-41AE-B029-4500FAA2A764}"/>
    <dgm:cxn modelId="{65D663D7-7E54-4B90-AA91-131B0CAEBD81}" srcId="{6CEF451A-5DD3-4E74-8C00-9917B7D5CD1D}" destId="{62AA4B7C-61F9-4045-BA64-009B03578C0E}" srcOrd="1" destOrd="0" parTransId="{D6F08B46-2B8F-45F4-B851-D0142F04371E}" sibTransId="{177658F8-44FB-472B-8F7F-4C48540180AF}"/>
    <dgm:cxn modelId="{CF9F2FC3-3DDA-4AE7-AE06-C9DA65E948A2}" type="presParOf" srcId="{CBD7E3A5-DFF7-4E45-8062-125F8E55C97D}" destId="{1C204A2C-C495-4D5E-AE80-F95476F592F8}" srcOrd="0" destOrd="0" presId="urn:microsoft.com/office/officeart/2005/8/layout/hProcess9"/>
    <dgm:cxn modelId="{A4BB848B-3113-4348-9C6D-5662E9228E67}" type="presParOf" srcId="{CBD7E3A5-DFF7-4E45-8062-125F8E55C97D}" destId="{6323320A-7262-4761-AEB8-26BA4E70733C}" srcOrd="1" destOrd="0" presId="urn:microsoft.com/office/officeart/2005/8/layout/hProcess9"/>
    <dgm:cxn modelId="{F0EFBFAC-6C7D-433F-AA14-AE6720F3EE31}" type="presParOf" srcId="{6323320A-7262-4761-AEB8-26BA4E70733C}" destId="{7386B985-5252-4F7E-94ED-5096A777263C}" srcOrd="0" destOrd="0" presId="urn:microsoft.com/office/officeart/2005/8/layout/hProcess9"/>
    <dgm:cxn modelId="{32C500DB-F34D-413E-8DF1-73D81C8E2F89}" type="presParOf" srcId="{6323320A-7262-4761-AEB8-26BA4E70733C}" destId="{05D4245E-309B-4489-8337-F8F950C0D7AB}" srcOrd="1" destOrd="0" presId="urn:microsoft.com/office/officeart/2005/8/layout/hProcess9"/>
    <dgm:cxn modelId="{568253C2-556D-4C20-BCE0-81DEC16213B4}" type="presParOf" srcId="{6323320A-7262-4761-AEB8-26BA4E70733C}" destId="{FAA4AA3A-4CAF-403A-A1D1-9BDC85902BBE}" srcOrd="2" destOrd="0" presId="urn:microsoft.com/office/officeart/2005/8/layout/hProcess9"/>
    <dgm:cxn modelId="{BC63FF7C-E919-4E11-9D34-8840AF09EBB6}" type="presParOf" srcId="{6323320A-7262-4761-AEB8-26BA4E70733C}" destId="{3B2F1821-F191-4FCC-8B04-3963E300E5FA}" srcOrd="3" destOrd="0" presId="urn:microsoft.com/office/officeart/2005/8/layout/hProcess9"/>
    <dgm:cxn modelId="{E1F432C4-C88E-4E36-9942-C0C7CFFDC085}" type="presParOf" srcId="{6323320A-7262-4761-AEB8-26BA4E70733C}" destId="{95EFEC57-2AB1-4490-BBDC-3FA5F8D2068A}" srcOrd="4" destOrd="0" presId="urn:microsoft.com/office/officeart/2005/8/layout/hProcess9"/>
    <dgm:cxn modelId="{04884883-11C5-49CF-A084-94E75E77477D}" type="presParOf" srcId="{6323320A-7262-4761-AEB8-26BA4E70733C}" destId="{9E4A41A5-628F-4904-92BF-D142525C3242}" srcOrd="5" destOrd="0" presId="urn:microsoft.com/office/officeart/2005/8/layout/hProcess9"/>
    <dgm:cxn modelId="{6903D405-448D-42C0-8D70-01D2D2DDF39D}" type="presParOf" srcId="{6323320A-7262-4761-AEB8-26BA4E70733C}" destId="{FA0659D8-ABE4-40B4-BE00-2524F11C1E25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656BDC-419E-4970-907A-4E3FCA93BA19}">
      <dsp:nvSpPr>
        <dsp:cNvPr id="0" name=""/>
        <dsp:cNvSpPr/>
      </dsp:nvSpPr>
      <dsp:spPr>
        <a:xfrm>
          <a:off x="1323594" y="0"/>
          <a:ext cx="1323594" cy="1508654"/>
        </a:xfrm>
        <a:prstGeom prst="trapezoid">
          <a:avLst>
            <a:gd name="adj" fmla="val 5000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Докторантура 2 ОП (1 СОП)</a:t>
          </a:r>
          <a:endParaRPr lang="ru-KZ" sz="1400" b="1" kern="1200" dirty="0">
            <a:solidFill>
              <a:srgbClr val="2E3917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23594" y="0"/>
        <a:ext cx="1323594" cy="1508654"/>
      </dsp:txXfrm>
    </dsp:sp>
    <dsp:sp modelId="{CDCB01FC-7A08-47D6-828F-21CAE319EDFF}">
      <dsp:nvSpPr>
        <dsp:cNvPr id="0" name=""/>
        <dsp:cNvSpPr/>
      </dsp:nvSpPr>
      <dsp:spPr>
        <a:xfrm>
          <a:off x="661797" y="1508654"/>
          <a:ext cx="2647189" cy="1508654"/>
        </a:xfrm>
        <a:prstGeom prst="trapezoid">
          <a:avLst>
            <a:gd name="adj" fmla="val 43867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Магистратура 3 ОП (1 </a:t>
          </a:r>
          <a:r>
            <a:rPr lang="ru-RU" sz="1400" b="1" kern="1200" dirty="0" err="1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двудипломная</a:t>
          </a:r>
          <a:r>
            <a:rPr lang="ru-RU" sz="1400" b="1" kern="1200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rPr>
            <a:t>) </a:t>
          </a:r>
          <a:endParaRPr lang="ru-KZ" sz="1400" b="1" kern="1200" dirty="0">
            <a:solidFill>
              <a:srgbClr val="2E3917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25055" y="1508654"/>
        <a:ext cx="1720673" cy="1508654"/>
      </dsp:txXfrm>
    </dsp:sp>
    <dsp:sp modelId="{0CD14402-9869-4CF5-AC97-4F172BE0BB4B}">
      <dsp:nvSpPr>
        <dsp:cNvPr id="0" name=""/>
        <dsp:cNvSpPr/>
      </dsp:nvSpPr>
      <dsp:spPr>
        <a:xfrm>
          <a:off x="0" y="3017308"/>
          <a:ext cx="3970784" cy="1508654"/>
        </a:xfrm>
        <a:prstGeom prst="trapezoid">
          <a:avLst>
            <a:gd name="adj" fmla="val 43867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rPr>
            <a:t>Бакалавриат 4 ОП (1 СОП)</a:t>
          </a:r>
          <a:endParaRPr lang="ru-KZ" sz="1400" b="1" kern="1200" dirty="0">
            <a:solidFill>
              <a:srgbClr val="FFC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94887" y="3017308"/>
        <a:ext cx="2581009" cy="1508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BFBDC7-F7EB-4BA0-AB76-0148A304A337}">
      <dsp:nvSpPr>
        <dsp:cNvPr id="0" name=""/>
        <dsp:cNvSpPr/>
      </dsp:nvSpPr>
      <dsp:spPr>
        <a:xfrm rot="5400000">
          <a:off x="2162716" y="309601"/>
          <a:ext cx="1418770" cy="1234330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ППС – 95,4%</a:t>
          </a:r>
          <a:endParaRPr lang="ru-KZ" sz="1400" b="1" kern="1200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447286" y="438473"/>
        <a:ext cx="849630" cy="976586"/>
      </dsp:txXfrm>
    </dsp:sp>
    <dsp:sp modelId="{BF864AD0-D578-4944-ACCF-3C6D1DD4EB66}">
      <dsp:nvSpPr>
        <dsp:cNvPr id="0" name=""/>
        <dsp:cNvSpPr/>
      </dsp:nvSpPr>
      <dsp:spPr>
        <a:xfrm>
          <a:off x="3531259" y="2921386"/>
          <a:ext cx="1106934" cy="851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Студенты – 7,5%</a:t>
          </a:r>
          <a:endParaRPr lang="ru-KZ" sz="1400" b="1" kern="1200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31259" y="2921386"/>
        <a:ext cx="1106934" cy="851262"/>
      </dsp:txXfrm>
    </dsp:sp>
    <dsp:sp modelId="{CB28BA74-F078-4EF9-9824-9EFB89899A89}">
      <dsp:nvSpPr>
        <dsp:cNvPr id="0" name=""/>
        <dsp:cNvSpPr/>
      </dsp:nvSpPr>
      <dsp:spPr>
        <a:xfrm rot="5400000">
          <a:off x="829639" y="309601"/>
          <a:ext cx="1418770" cy="123433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 cstate="print"/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KZ" sz="3600" kern="1200"/>
        </a:p>
      </dsp:txBody>
      <dsp:txXfrm rot="-5400000">
        <a:off x="1114209" y="438473"/>
        <a:ext cx="849630" cy="976586"/>
      </dsp:txXfrm>
    </dsp:sp>
    <dsp:sp modelId="{26EFE11C-39ED-4881-BFAB-3EBABD501341}">
      <dsp:nvSpPr>
        <dsp:cNvPr id="0" name=""/>
        <dsp:cNvSpPr/>
      </dsp:nvSpPr>
      <dsp:spPr>
        <a:xfrm rot="5400000">
          <a:off x="1493624" y="1353484"/>
          <a:ext cx="1418770" cy="1555071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ВОВЛЕЧЕННОСТЬ В НАУЧНЫЕ ПРОЕКТЫ</a:t>
          </a:r>
          <a:endParaRPr lang="ru-KZ" sz="1200" b="1" kern="1200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684652" y="1658097"/>
        <a:ext cx="1036714" cy="945846"/>
      </dsp:txXfrm>
    </dsp:sp>
    <dsp:sp modelId="{2B5F558E-FDAE-4B7D-ACB5-236928C42BB5}">
      <dsp:nvSpPr>
        <dsp:cNvPr id="0" name=""/>
        <dsp:cNvSpPr/>
      </dsp:nvSpPr>
      <dsp:spPr>
        <a:xfrm>
          <a:off x="2496" y="1705388"/>
          <a:ext cx="1532272" cy="851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Магистранты – 90,9%</a:t>
          </a:r>
          <a:endParaRPr lang="ru-KZ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96" y="1705388"/>
        <a:ext cx="1532272" cy="851262"/>
      </dsp:txXfrm>
    </dsp:sp>
    <dsp:sp modelId="{2F215C77-79E4-4A5F-BEBE-30D9441388FB}">
      <dsp:nvSpPr>
        <dsp:cNvPr id="0" name=""/>
        <dsp:cNvSpPr/>
      </dsp:nvSpPr>
      <dsp:spPr>
        <a:xfrm rot="5400000">
          <a:off x="2826701" y="1513854"/>
          <a:ext cx="1418770" cy="123433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 cstate="print"/>
          <a:srcRect/>
          <a:stretch>
            <a:fillRect l="-16000" r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KZ" sz="3600" kern="1200"/>
        </a:p>
      </dsp:txBody>
      <dsp:txXfrm rot="-5400000">
        <a:off x="3111271" y="1642726"/>
        <a:ext cx="849630" cy="976586"/>
      </dsp:txXfrm>
    </dsp:sp>
    <dsp:sp modelId="{5E69B339-42E8-4921-BD89-8F633F889664}">
      <dsp:nvSpPr>
        <dsp:cNvPr id="0" name=""/>
        <dsp:cNvSpPr/>
      </dsp:nvSpPr>
      <dsp:spPr>
        <a:xfrm rot="5400000">
          <a:off x="2162716" y="2718107"/>
          <a:ext cx="1418770" cy="123433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 cstate="print"/>
          <a:srcRect/>
          <a:stretch>
            <a:fillRect l="-13000" r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KZ" sz="4500" kern="1200" dirty="0"/>
        </a:p>
      </dsp:txBody>
      <dsp:txXfrm rot="-5400000">
        <a:off x="2447286" y="2846979"/>
        <a:ext cx="849630" cy="976586"/>
      </dsp:txXfrm>
    </dsp:sp>
    <dsp:sp modelId="{27F25FCE-BE71-4427-B674-A5CD2ABEDDB9}">
      <dsp:nvSpPr>
        <dsp:cNvPr id="0" name=""/>
        <dsp:cNvSpPr/>
      </dsp:nvSpPr>
      <dsp:spPr>
        <a:xfrm>
          <a:off x="3431302" y="605801"/>
          <a:ext cx="1428734" cy="851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rPr>
            <a:t>Докторанты – 100%</a:t>
          </a:r>
          <a:endParaRPr lang="ru-KZ" sz="1400" b="1" kern="1200" dirty="0">
            <a:solidFill>
              <a:srgbClr val="37441C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31302" y="605801"/>
        <a:ext cx="1428734" cy="851262"/>
      </dsp:txXfrm>
    </dsp:sp>
    <dsp:sp modelId="{25660B00-96EB-4FB2-9631-FCFDD93C6C70}">
      <dsp:nvSpPr>
        <dsp:cNvPr id="0" name=""/>
        <dsp:cNvSpPr/>
      </dsp:nvSpPr>
      <dsp:spPr>
        <a:xfrm rot="5400000">
          <a:off x="829639" y="2718107"/>
          <a:ext cx="1418770" cy="123433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 cstate="print"/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KZ" sz="3600" kern="1200"/>
        </a:p>
      </dsp:txBody>
      <dsp:txXfrm rot="-5400000">
        <a:off x="1114209" y="2846979"/>
        <a:ext cx="849630" cy="976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204A2C-C495-4D5E-AE80-F95476F592F8}">
      <dsp:nvSpPr>
        <dsp:cNvPr id="0" name=""/>
        <dsp:cNvSpPr/>
      </dsp:nvSpPr>
      <dsp:spPr>
        <a:xfrm>
          <a:off x="2" y="0"/>
          <a:ext cx="8543103" cy="3263504"/>
        </a:xfrm>
        <a:prstGeom prst="rightArrow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86B985-5252-4F7E-94ED-5096A777263C}">
      <dsp:nvSpPr>
        <dsp:cNvPr id="0" name=""/>
        <dsp:cNvSpPr/>
      </dsp:nvSpPr>
      <dsp:spPr>
        <a:xfrm>
          <a:off x="2920" y="979051"/>
          <a:ext cx="1897170" cy="130540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sz="1600" b="0" i="1" kern="1200" dirty="0">
              <a:solidFill>
                <a:schemeClr val="accent6">
                  <a:lumMod val="50000"/>
                </a:schemeClr>
              </a:solidFill>
            </a:rPr>
            <a:t>Актуализация и обновление ОП, с учетом </a:t>
          </a:r>
          <a:r>
            <a:rPr lang="ru-RU" sz="1600" b="0" i="1" kern="1200" dirty="0" err="1">
              <a:solidFill>
                <a:schemeClr val="accent6">
                  <a:lumMod val="50000"/>
                </a:schemeClr>
              </a:solidFill>
            </a:rPr>
            <a:t>профстандартов</a:t>
          </a:r>
          <a:r>
            <a:rPr lang="ru-RU" sz="1600" b="0" i="1" kern="1200" dirty="0">
              <a:solidFill>
                <a:schemeClr val="accent6">
                  <a:lumMod val="50000"/>
                </a:schemeClr>
              </a:solidFill>
            </a:rPr>
            <a:t>, рынка труда и др.</a:t>
          </a:r>
        </a:p>
      </dsp:txBody>
      <dsp:txXfrm>
        <a:off x="66644" y="1042775"/>
        <a:ext cx="1769722" cy="1177953"/>
      </dsp:txXfrm>
    </dsp:sp>
    <dsp:sp modelId="{FAA4AA3A-4CAF-403A-A1D1-9BDC85902BBE}">
      <dsp:nvSpPr>
        <dsp:cNvPr id="0" name=""/>
        <dsp:cNvSpPr/>
      </dsp:nvSpPr>
      <dsp:spPr>
        <a:xfrm>
          <a:off x="2216285" y="979051"/>
          <a:ext cx="1897170" cy="130540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sz="1600" b="0" i="1" kern="1200" dirty="0">
              <a:solidFill>
                <a:schemeClr val="accent6">
                  <a:lumMod val="50000"/>
                </a:schemeClr>
              </a:solidFill>
            </a:rPr>
            <a:t>Коллаборация с зарубежными вузами</a:t>
          </a:r>
          <a:endParaRPr lang="ru-RU" sz="1600" i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280009" y="1042775"/>
        <a:ext cx="1769722" cy="1177953"/>
      </dsp:txXfrm>
    </dsp:sp>
    <dsp:sp modelId="{95EFEC57-2AB1-4490-BBDC-3FA5F8D2068A}">
      <dsp:nvSpPr>
        <dsp:cNvPr id="0" name=""/>
        <dsp:cNvSpPr/>
      </dsp:nvSpPr>
      <dsp:spPr>
        <a:xfrm>
          <a:off x="4429651" y="979051"/>
          <a:ext cx="1897170" cy="130540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sz="1800" b="0" i="1" kern="1200" dirty="0">
              <a:solidFill>
                <a:schemeClr val="accent6">
                  <a:lumMod val="50000"/>
                </a:schemeClr>
              </a:solidFill>
            </a:rPr>
            <a:t>Повышение квалификации ППС в области образования и науки</a:t>
          </a:r>
          <a:endParaRPr lang="kk-KZ" sz="1800" b="0" i="1" kern="1200" dirty="0">
            <a:solidFill>
              <a:schemeClr val="accent6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93375" y="1042775"/>
        <a:ext cx="1769722" cy="1177953"/>
      </dsp:txXfrm>
    </dsp:sp>
    <dsp:sp modelId="{FA0659D8-ABE4-40B4-BE00-2524F11C1E25}">
      <dsp:nvSpPr>
        <dsp:cNvPr id="0" name=""/>
        <dsp:cNvSpPr/>
      </dsp:nvSpPr>
      <dsp:spPr>
        <a:xfrm>
          <a:off x="6643017" y="979051"/>
          <a:ext cx="1897170" cy="130540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sz="1600" b="0" i="1" kern="1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Разработка инновационных МООК по направлению Агрономия</a:t>
          </a:r>
          <a:endParaRPr lang="ru-RU" sz="1600" b="0" i="1" kern="1200" dirty="0"/>
        </a:p>
      </dsp:txBody>
      <dsp:txXfrm>
        <a:off x="6706741" y="1042775"/>
        <a:ext cx="1769722" cy="1177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C83B9-3A48-4194-A19D-34BBFEC84081}" type="datetimeFigureOut">
              <a:rPr lang="ru-KZ" smtClean="0"/>
              <a:t>25.04.2025</a:t>
            </a:fld>
            <a:endParaRPr lang="ru-K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Z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83D45-2A62-4C14-B758-26AFC4E0427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853153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7586-DBAB-4399-8550-F87DBCEEC9A0}" type="datetime1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21ED3-A722-4BFC-88B4-8E57ECBDC381}" type="datetime1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E595-73D0-46FB-B50F-DD43F71F21AF}" type="datetime1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E27E5-2753-4A8B-822A-EA55355681BC}" type="datetime1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A147-85ED-4AB4-8070-D097B71A8948}" type="datetime1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08833-8393-4607-8E3D-42BDA716D50B}" type="datetime1">
              <a:rPr lang="ru-RU" smtClean="0"/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1C3C6-2981-4A40-9DB9-AE33C3D28BF3}" type="datetime1">
              <a:rPr lang="ru-RU" smtClean="0"/>
              <a:t>25.04.2025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ED66-EA31-431F-AC1C-CCC84647EE09}" type="datetime1">
              <a:rPr lang="ru-RU" smtClean="0"/>
              <a:t>25.04.2025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228A-B7C7-49D4-860C-8C2DEA8A9B60}" type="datetime1">
              <a:rPr lang="ru-RU" smtClean="0"/>
              <a:t>25.04.2025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994FE-5A87-4947-8AB9-B4ADD9E3B60A}" type="datetime1">
              <a:rPr lang="ru-RU" smtClean="0"/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239B7-AEC5-4419-A05E-62E55035CC56}" type="datetime1">
              <a:rPr lang="ru-RU" smtClean="0"/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664E4-A835-49E3-8B77-EE80A7752FE2}" type="datetime1">
              <a:rPr lang="ru-RU" smtClean="0"/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3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6.jpeg" Type="http://schemas.openxmlformats.org/officeDocument/2006/relationships/image"/><Relationship Id="rId5" Target="../media/image45.jpeg" Type="http://schemas.openxmlformats.org/officeDocument/2006/relationships/image"/><Relationship Id="rId4" Target="../media/image44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8" Target="../media/image53.png" Type="http://schemas.openxmlformats.org/officeDocument/2006/relationships/image"/><Relationship Id="rId13" Target="../media/image58.jpeg" Type="http://schemas.openxmlformats.org/officeDocument/2006/relationships/image"/><Relationship Id="rId3" Target="../media/image48.jpeg" Type="http://schemas.openxmlformats.org/officeDocument/2006/relationships/image"/><Relationship Id="rId7" Target="../media/image52.png" Type="http://schemas.openxmlformats.org/officeDocument/2006/relationships/image"/><Relationship Id="rId12" Target="../media/image57.jpeg" Type="http://schemas.openxmlformats.org/officeDocument/2006/relationships/image"/><Relationship Id="rId2" Target="../media/image47.jpeg" Type="http://schemas.openxmlformats.org/officeDocument/2006/relationships/image"/><Relationship Id="rId16" Target="../media/image61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1.jpeg" Type="http://schemas.openxmlformats.org/officeDocument/2006/relationships/image"/><Relationship Id="rId11" Target="../media/image56.jpeg" Type="http://schemas.openxmlformats.org/officeDocument/2006/relationships/image"/><Relationship Id="rId5" Target="../media/image50.jpeg" Type="http://schemas.openxmlformats.org/officeDocument/2006/relationships/image"/><Relationship Id="rId15" Target="../media/image60.png" Type="http://schemas.openxmlformats.org/officeDocument/2006/relationships/image"/><Relationship Id="rId10" Target="../media/image55.jpeg" Type="http://schemas.openxmlformats.org/officeDocument/2006/relationships/image"/><Relationship Id="rId4" Target="../media/image49.jpeg" Type="http://schemas.openxmlformats.org/officeDocument/2006/relationships/image"/><Relationship Id="rId9" Target="../media/image54.png" Type="http://schemas.openxmlformats.org/officeDocument/2006/relationships/image"/><Relationship Id="rId14" Target="../media/image59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8" Target="../diagrams/colors2.xml" Type="http://schemas.openxmlformats.org/officeDocument/2006/relationships/diagramColors"/><Relationship Id="rId3" Target="../media/image63.png" Type="http://schemas.openxmlformats.org/officeDocument/2006/relationships/image"/><Relationship Id="rId7" Target="../diagrams/quickStyle2.xml" Type="http://schemas.openxmlformats.org/officeDocument/2006/relationships/diagramQuickStyle"/><Relationship Id="rId2" Target="../media/image62.jpeg" Type="http://schemas.openxmlformats.org/officeDocument/2006/relationships/image"/><Relationship Id="rId1" Target="../slideLayouts/slideLayout2.xml" Type="http://schemas.openxmlformats.org/officeDocument/2006/relationships/slideLayout"/><Relationship Id="rId6" Target="../diagrams/layout2.xml" Type="http://schemas.openxmlformats.org/officeDocument/2006/relationships/diagramLayout"/><Relationship Id="rId5" Target="../diagrams/data2.xml" Type="http://schemas.openxmlformats.org/officeDocument/2006/relationships/diagramData"/><Relationship Id="rId10" Target="../media/image69.png" Type="http://schemas.openxmlformats.org/officeDocument/2006/relationships/image"/><Relationship Id="rId4" Target="../media/image64.jpeg" Type="http://schemas.openxmlformats.org/officeDocument/2006/relationships/image"/><Relationship Id="rId9" Target="../diagrams/drawing2.xml" Type="http://schemas.microsoft.com/office/2007/relationships/diagramDrawi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 ?><Relationships xmlns="http://schemas.openxmlformats.org/package/2006/relationships"><Relationship Id="rId3" Target="../media/image5.png" Type="http://schemas.openxmlformats.org/officeDocument/2006/relationships/image"/><Relationship Id="rId2" Target="../media/image4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.jpeg" Type="http://schemas.openxmlformats.org/officeDocument/2006/relationships/image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8" Target="../media/image14.jpeg" Type="http://schemas.openxmlformats.org/officeDocument/2006/relationships/image"/><Relationship Id="rId3" Target="../media/image9.png" Type="http://schemas.openxmlformats.org/officeDocument/2006/relationships/image"/><Relationship Id="rId7" Target="../media/image13.jpeg" Type="http://schemas.openxmlformats.org/officeDocument/2006/relationships/image"/><Relationship Id="rId2" Target="../media/model3d1.glb" Type="http://schemas.microsoft.com/office/2017/06/relationships/model3d"/><Relationship Id="rId1" Target="../slideLayouts/slideLayout2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jpeg" Type="http://schemas.openxmlformats.org/officeDocument/2006/relationships/image"/><Relationship Id="rId10" Target="../media/image16.jpeg" Type="http://schemas.openxmlformats.org/officeDocument/2006/relationships/image"/><Relationship Id="rId4" Target="../media/image10.jpeg" Type="http://schemas.openxmlformats.org/officeDocument/2006/relationships/image"/><Relationship Id="rId9" Target="../media/image15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 ?><Relationships xmlns="http://schemas.openxmlformats.org/package/2006/relationships"><Relationship Id="rId8" Target="../media/image23.jpeg" Type="http://schemas.openxmlformats.org/officeDocument/2006/relationships/image"/><Relationship Id="rId13" Target="../media/image28.jpeg" Type="http://schemas.openxmlformats.org/officeDocument/2006/relationships/image"/><Relationship Id="rId3" Target="../media/image18.jpeg" Type="http://schemas.openxmlformats.org/officeDocument/2006/relationships/image"/><Relationship Id="rId7" Target="../media/image22.png" Type="http://schemas.openxmlformats.org/officeDocument/2006/relationships/image"/><Relationship Id="rId12" Target="../media/image27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21.jpeg" Type="http://schemas.openxmlformats.org/officeDocument/2006/relationships/image"/><Relationship Id="rId11" Target="../media/image26.jpeg" Type="http://schemas.openxmlformats.org/officeDocument/2006/relationships/image"/><Relationship Id="rId5" Target="../media/image20.jpeg" Type="http://schemas.openxmlformats.org/officeDocument/2006/relationships/image"/><Relationship Id="rId10" Target="../media/image25.jpeg" Type="http://schemas.openxmlformats.org/officeDocument/2006/relationships/image"/><Relationship Id="rId4" Target="../media/image19.jpeg" Type="http://schemas.openxmlformats.org/officeDocument/2006/relationships/image"/><Relationship Id="rId9" Target="../media/image24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3.jpeg" Type="http://schemas.openxmlformats.org/officeDocument/2006/relationships/image"/><Relationship Id="rId5" Target="../media/image32.jpeg" Type="http://schemas.openxmlformats.org/officeDocument/2006/relationships/image"/><Relationship Id="rId4" Target="../media/image31.pn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8.png" Type="http://schemas.openxmlformats.org/officeDocument/2006/relationships/image"/><Relationship Id="rId5" Target="../media/image37.png" Type="http://schemas.openxmlformats.org/officeDocument/2006/relationships/image"/><Relationship Id="rId4" Target="../media/image36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2" descr="КазАТИУ">
            <a:extLst>
              <a:ext uri="{FF2B5EF4-FFF2-40B4-BE49-F238E27FC236}">
                <a16:creationId xmlns:a16="http://schemas.microsoft.com/office/drawing/2014/main" id="{7C6E6AB0-7C8F-448D-B293-0C9FDB28C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435314"/>
            <a:ext cx="9144032" cy="48414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12" y="3304515"/>
            <a:ext cx="8786874" cy="1071570"/>
          </a:xfrm>
        </p:spPr>
        <p:txBody>
          <a:bodyPr>
            <a:noAutofit/>
          </a:bodyPr>
          <a:lstStyle/>
          <a:p>
            <a:r>
              <a:rPr lang="kk-KZ" sz="2400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</a:t>
            </a:r>
            <a:r>
              <a:rPr lang="kk-KZ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МОДЕЛИРОВАНИЕ ОБРАЗОВАТЕЛЬНЫХ ПРОГРАММ </a:t>
            </a:r>
            <a:br>
              <a:rPr lang="kk-KZ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kk-KZ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 ИНТЕГРАЦИЕЙ В ЗАРУБЕЖНУЮ </a:t>
            </a:r>
            <a:br>
              <a:rPr lang="kk-KZ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kk-KZ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СИСТЕМУ ОБРАЗОВАНИЯ</a:t>
            </a:r>
            <a:r>
              <a:rPr lang="kk-KZ" sz="2400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2E39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5" name="AutoShape 11" descr="https://thumbs.dreamstime.com/b/%D1%84%D0%BB%D0%B0%D0%B3%D0%B8-%D0%BA%D0%B0%D0%B7%D0%B0%D1%85%D1%81%D1%82%D0%B0%D0%BD%D0%B0-%D0%B8-%D0%BA%D0%B0%D0%BD%D0%B0%D0%B4%D1%8B-%D0%BD%D0%B0%D1%86%D0%B8%D0%BE%D0%BD%D0%B0%D0%BB%D1%8C%D0%BD%D0%BE%D0%B9-%D1%82%D0%BA%D0%B0%D0%BD%D0%B8-%D0%B8%D0%B7%D0%BE%D0%BB%D0%B8%D1%80%D0%BE%D0%B2%D0%B0%D0%BD%D1%8B-%D0%BD%D0%B0-%D0%B1%D0%B5%D0%BB%D0%BE%D0%BC-1587818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" name="Группа 61"/>
          <p:cNvGrpSpPr>
            <a:grpSpLocks/>
          </p:cNvGrpSpPr>
          <p:nvPr/>
        </p:nvGrpSpPr>
        <p:grpSpPr bwMode="auto">
          <a:xfrm>
            <a:off x="42925" y="1084755"/>
            <a:ext cx="9058150" cy="360363"/>
            <a:chOff x="0" y="500042"/>
            <a:chExt cx="9848851" cy="360362"/>
          </a:xfrm>
        </p:grpSpPr>
        <p:grpSp>
          <p:nvGrpSpPr>
            <p:cNvPr id="15" name="Group 4"/>
            <p:cNvGrpSpPr>
              <a:grpSpLocks/>
            </p:cNvGrpSpPr>
            <p:nvPr/>
          </p:nvGrpSpPr>
          <p:grpSpPr bwMode="auto">
            <a:xfrm>
              <a:off x="3368674" y="500042"/>
              <a:ext cx="3240095" cy="360362"/>
              <a:chOff x="873" y="972"/>
              <a:chExt cx="10086" cy="882"/>
            </a:xfrm>
          </p:grpSpPr>
          <p:grpSp>
            <p:nvGrpSpPr>
              <p:cNvPr id="55" name="Group 5"/>
              <p:cNvGrpSpPr>
                <a:grpSpLocks/>
              </p:cNvGrpSpPr>
              <p:nvPr/>
            </p:nvGrpSpPr>
            <p:grpSpPr bwMode="auto">
              <a:xfrm>
                <a:off x="3393" y="972"/>
                <a:ext cx="2526" cy="864"/>
                <a:chOff x="2415" y="1134"/>
                <a:chExt cx="2526" cy="864"/>
              </a:xfrm>
            </p:grpSpPr>
            <p:pic>
              <p:nvPicPr>
                <p:cNvPr id="65" name="Picture 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6" name="Picture 7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6" name="Group 8"/>
              <p:cNvGrpSpPr>
                <a:grpSpLocks/>
              </p:cNvGrpSpPr>
              <p:nvPr/>
            </p:nvGrpSpPr>
            <p:grpSpPr bwMode="auto">
              <a:xfrm>
                <a:off x="5913" y="972"/>
                <a:ext cx="2526" cy="864"/>
                <a:chOff x="2415" y="1134"/>
                <a:chExt cx="2526" cy="864"/>
              </a:xfrm>
            </p:grpSpPr>
            <p:pic>
              <p:nvPicPr>
                <p:cNvPr id="63" name="Picture 9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4" name="Picture 10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7" name="Group 11"/>
              <p:cNvGrpSpPr>
                <a:grpSpLocks/>
              </p:cNvGrpSpPr>
              <p:nvPr/>
            </p:nvGrpSpPr>
            <p:grpSpPr bwMode="auto">
              <a:xfrm>
                <a:off x="8433" y="972"/>
                <a:ext cx="2526" cy="864"/>
                <a:chOff x="2415" y="1134"/>
                <a:chExt cx="2526" cy="864"/>
              </a:xfrm>
            </p:grpSpPr>
            <p:pic>
              <p:nvPicPr>
                <p:cNvPr id="61" name="Picture 12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2" name="Picture 13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8" name="Group 14"/>
              <p:cNvGrpSpPr>
                <a:grpSpLocks/>
              </p:cNvGrpSpPr>
              <p:nvPr/>
            </p:nvGrpSpPr>
            <p:grpSpPr bwMode="auto">
              <a:xfrm>
                <a:off x="873" y="990"/>
                <a:ext cx="2526" cy="864"/>
                <a:chOff x="2415" y="1134"/>
                <a:chExt cx="2526" cy="864"/>
              </a:xfrm>
            </p:grpSpPr>
            <p:pic>
              <p:nvPicPr>
                <p:cNvPr id="59" name="Picture 15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0" name="Picture 1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6" name="Group 4"/>
            <p:cNvGrpSpPr>
              <a:grpSpLocks/>
            </p:cNvGrpSpPr>
            <p:nvPr/>
          </p:nvGrpSpPr>
          <p:grpSpPr bwMode="auto">
            <a:xfrm>
              <a:off x="6608761" y="500042"/>
              <a:ext cx="3240095" cy="360362"/>
              <a:chOff x="873" y="972"/>
              <a:chExt cx="10086" cy="882"/>
            </a:xfrm>
          </p:grpSpPr>
          <p:grpSp>
            <p:nvGrpSpPr>
              <p:cNvPr id="43" name="Group 5"/>
              <p:cNvGrpSpPr>
                <a:grpSpLocks/>
              </p:cNvGrpSpPr>
              <p:nvPr/>
            </p:nvGrpSpPr>
            <p:grpSpPr bwMode="auto">
              <a:xfrm>
                <a:off x="3393" y="972"/>
                <a:ext cx="2526" cy="864"/>
                <a:chOff x="2415" y="1134"/>
                <a:chExt cx="2526" cy="864"/>
              </a:xfrm>
            </p:grpSpPr>
            <p:pic>
              <p:nvPicPr>
                <p:cNvPr id="53" name="Picture 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4" name="Picture 7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44" name="Group 8"/>
              <p:cNvGrpSpPr>
                <a:grpSpLocks/>
              </p:cNvGrpSpPr>
              <p:nvPr/>
            </p:nvGrpSpPr>
            <p:grpSpPr bwMode="auto">
              <a:xfrm>
                <a:off x="5913" y="972"/>
                <a:ext cx="2526" cy="864"/>
                <a:chOff x="2415" y="1134"/>
                <a:chExt cx="2526" cy="864"/>
              </a:xfrm>
            </p:grpSpPr>
            <p:pic>
              <p:nvPicPr>
                <p:cNvPr id="51" name="Picture 9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2" name="Picture 10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45" name="Group 11"/>
              <p:cNvGrpSpPr>
                <a:grpSpLocks/>
              </p:cNvGrpSpPr>
              <p:nvPr/>
            </p:nvGrpSpPr>
            <p:grpSpPr bwMode="auto">
              <a:xfrm>
                <a:off x="8433" y="972"/>
                <a:ext cx="2526" cy="864"/>
                <a:chOff x="2415" y="1134"/>
                <a:chExt cx="2526" cy="864"/>
              </a:xfrm>
            </p:grpSpPr>
            <p:pic>
              <p:nvPicPr>
                <p:cNvPr id="49" name="Picture 12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0" name="Picture 13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46" name="Group 14"/>
              <p:cNvGrpSpPr>
                <a:grpSpLocks/>
              </p:cNvGrpSpPr>
              <p:nvPr/>
            </p:nvGrpSpPr>
            <p:grpSpPr bwMode="auto">
              <a:xfrm>
                <a:off x="873" y="990"/>
                <a:ext cx="2526" cy="864"/>
                <a:chOff x="2415" y="1134"/>
                <a:chExt cx="2526" cy="864"/>
              </a:xfrm>
            </p:grpSpPr>
            <p:pic>
              <p:nvPicPr>
                <p:cNvPr id="47" name="Picture 15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1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7" name="Group 4"/>
            <p:cNvGrpSpPr>
              <a:grpSpLocks/>
            </p:cNvGrpSpPr>
            <p:nvPr/>
          </p:nvGrpSpPr>
          <p:grpSpPr bwMode="auto">
            <a:xfrm>
              <a:off x="128586" y="500042"/>
              <a:ext cx="3240095" cy="360362"/>
              <a:chOff x="873" y="972"/>
              <a:chExt cx="10086" cy="882"/>
            </a:xfrm>
          </p:grpSpPr>
          <p:grpSp>
            <p:nvGrpSpPr>
              <p:cNvPr id="31" name="Group 5"/>
              <p:cNvGrpSpPr>
                <a:grpSpLocks/>
              </p:cNvGrpSpPr>
              <p:nvPr/>
            </p:nvGrpSpPr>
            <p:grpSpPr bwMode="auto">
              <a:xfrm>
                <a:off x="3393" y="972"/>
                <a:ext cx="2526" cy="864"/>
                <a:chOff x="2415" y="1134"/>
                <a:chExt cx="2526" cy="864"/>
              </a:xfrm>
            </p:grpSpPr>
            <p:pic>
              <p:nvPicPr>
                <p:cNvPr id="41" name="Picture 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2" name="Picture 7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2" name="Group 8"/>
              <p:cNvGrpSpPr>
                <a:grpSpLocks/>
              </p:cNvGrpSpPr>
              <p:nvPr/>
            </p:nvGrpSpPr>
            <p:grpSpPr bwMode="auto">
              <a:xfrm>
                <a:off x="5913" y="972"/>
                <a:ext cx="2526" cy="864"/>
                <a:chOff x="2415" y="1134"/>
                <a:chExt cx="2526" cy="864"/>
              </a:xfrm>
            </p:grpSpPr>
            <p:pic>
              <p:nvPicPr>
                <p:cNvPr id="39" name="Picture 9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10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3" name="Group 11"/>
              <p:cNvGrpSpPr>
                <a:grpSpLocks/>
              </p:cNvGrpSpPr>
              <p:nvPr/>
            </p:nvGrpSpPr>
            <p:grpSpPr bwMode="auto">
              <a:xfrm>
                <a:off x="8433" y="972"/>
                <a:ext cx="2526" cy="864"/>
                <a:chOff x="2415" y="1134"/>
                <a:chExt cx="2526" cy="864"/>
              </a:xfrm>
            </p:grpSpPr>
            <p:pic>
              <p:nvPicPr>
                <p:cNvPr id="37" name="Picture 12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13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4" name="Group 14"/>
              <p:cNvGrpSpPr>
                <a:grpSpLocks/>
              </p:cNvGrpSpPr>
              <p:nvPr/>
            </p:nvGrpSpPr>
            <p:grpSpPr bwMode="auto">
              <a:xfrm>
                <a:off x="873" y="990"/>
                <a:ext cx="2526" cy="864"/>
                <a:chOff x="2415" y="1134"/>
                <a:chExt cx="2526" cy="864"/>
              </a:xfrm>
            </p:grpSpPr>
            <p:pic>
              <p:nvPicPr>
                <p:cNvPr id="35" name="Picture 15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1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8" name="Group 4"/>
            <p:cNvGrpSpPr>
              <a:grpSpLocks/>
            </p:cNvGrpSpPr>
            <p:nvPr/>
          </p:nvGrpSpPr>
          <p:grpSpPr bwMode="auto">
            <a:xfrm>
              <a:off x="-2" y="500042"/>
              <a:ext cx="3240095" cy="360362"/>
              <a:chOff x="873" y="972"/>
              <a:chExt cx="10086" cy="882"/>
            </a:xfrm>
          </p:grpSpPr>
          <p:grpSp>
            <p:nvGrpSpPr>
              <p:cNvPr id="19" name="Group 5"/>
              <p:cNvGrpSpPr>
                <a:grpSpLocks/>
              </p:cNvGrpSpPr>
              <p:nvPr/>
            </p:nvGrpSpPr>
            <p:grpSpPr bwMode="auto">
              <a:xfrm>
                <a:off x="3393" y="972"/>
                <a:ext cx="2526" cy="864"/>
                <a:chOff x="2415" y="1134"/>
                <a:chExt cx="2526" cy="864"/>
              </a:xfrm>
            </p:grpSpPr>
            <p:pic>
              <p:nvPicPr>
                <p:cNvPr id="29" name="Picture 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7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0" name="Group 8"/>
              <p:cNvGrpSpPr>
                <a:grpSpLocks/>
              </p:cNvGrpSpPr>
              <p:nvPr/>
            </p:nvGrpSpPr>
            <p:grpSpPr bwMode="auto">
              <a:xfrm>
                <a:off x="5913" y="972"/>
                <a:ext cx="2526" cy="864"/>
                <a:chOff x="2415" y="1134"/>
                <a:chExt cx="2526" cy="864"/>
              </a:xfrm>
            </p:grpSpPr>
            <p:pic>
              <p:nvPicPr>
                <p:cNvPr id="27" name="Picture 9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10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11"/>
              <p:cNvGrpSpPr>
                <a:grpSpLocks/>
              </p:cNvGrpSpPr>
              <p:nvPr/>
            </p:nvGrpSpPr>
            <p:grpSpPr bwMode="auto">
              <a:xfrm>
                <a:off x="8433" y="972"/>
                <a:ext cx="2526" cy="864"/>
                <a:chOff x="2415" y="1134"/>
                <a:chExt cx="2526" cy="864"/>
              </a:xfrm>
            </p:grpSpPr>
            <p:pic>
              <p:nvPicPr>
                <p:cNvPr id="25" name="Picture 12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13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2" name="Group 14"/>
              <p:cNvGrpSpPr>
                <a:grpSpLocks/>
              </p:cNvGrpSpPr>
              <p:nvPr/>
            </p:nvGrpSpPr>
            <p:grpSpPr bwMode="auto">
              <a:xfrm>
                <a:off x="873" y="990"/>
                <a:ext cx="2526" cy="864"/>
                <a:chOff x="2415" y="1134"/>
                <a:chExt cx="2526" cy="864"/>
              </a:xfrm>
            </p:grpSpPr>
            <p:pic>
              <p:nvPicPr>
                <p:cNvPr id="23" name="Picture 15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415" y="1140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16" descr="oiu-x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rot="10800000">
                  <a:off x="3675" y="1134"/>
                  <a:ext cx="1266" cy="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sp>
        <p:nvSpPr>
          <p:cNvPr id="69" name="Заголовок 1"/>
          <p:cNvSpPr txBox="1">
            <a:spLocks/>
          </p:cNvSpPr>
          <p:nvPr/>
        </p:nvSpPr>
        <p:spPr>
          <a:xfrm>
            <a:off x="213442" y="4549029"/>
            <a:ext cx="8460699" cy="12217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k-KZ" sz="18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Расширенное заседания УМО (ГУП) </a:t>
            </a:r>
            <a:r>
              <a:rPr lang="ru-RU" sz="18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 направлениям подготовки кадров</a:t>
            </a:r>
            <a:r>
              <a:rPr lang="kk-KZ" sz="18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с высшим и послевузовским образованием  «Сельское хозяйство и биоресурсы» и «Ветеринария» РУМС при Казахском национальном аграрном исследовательском университете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2E3917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0" name="Заголовок 1"/>
          <p:cNvSpPr txBox="1">
            <a:spLocks/>
          </p:cNvSpPr>
          <p:nvPr/>
        </p:nvSpPr>
        <p:spPr>
          <a:xfrm>
            <a:off x="0" y="6286520"/>
            <a:ext cx="9144000" cy="42862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апреля 2025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2E3917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8" name="Заголовок 1"/>
          <p:cNvSpPr txBox="1">
            <a:spLocks/>
          </p:cNvSpPr>
          <p:nvPr/>
        </p:nvSpPr>
        <p:spPr>
          <a:xfrm>
            <a:off x="0" y="285728"/>
            <a:ext cx="9144000" cy="78581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ea typeface="Adobe Heiti Std R" pitchFamily="34" charset="-128"/>
                <a:cs typeface="Arial" panose="020B0604020202020204" pitchFamily="34" charset="0"/>
              </a:rPr>
              <a:t>НАО «КАЗАХСКИЙ АГРОТЕХНИЧЕСКИЙ ИССЛЕДОВАТЕЛЬСКИЙ УНИВЕРСИТЕТ </a:t>
            </a:r>
            <a:r>
              <a:rPr lang="ru-RU" sz="2000" b="1" dirty="0" err="1">
                <a:solidFill>
                  <a:srgbClr val="2E3917"/>
                </a:solidFill>
                <a:latin typeface="Arial" panose="020B0604020202020204" pitchFamily="34" charset="0"/>
                <a:ea typeface="Adobe Heiti Std R" pitchFamily="34" charset="-128"/>
                <a:cs typeface="Arial" panose="020B0604020202020204" pitchFamily="34" charset="0"/>
              </a:rPr>
              <a:t>им.С.СЕЙФУЛЛИНА</a:t>
            </a: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ea typeface="Adobe Heiti Std R" pitchFamily="34" charset="-128"/>
                <a:cs typeface="Arial" panose="020B0604020202020204" pitchFamily="34" charset="0"/>
              </a:rPr>
              <a:t>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2E3917"/>
              </a:solidFill>
              <a:uLnTx/>
              <a:uFillTx/>
              <a:latin typeface="Arial" panose="020B0604020202020204" pitchFamily="34" charset="0"/>
              <a:ea typeface="Adobe Heiti Std R" pitchFamily="34" charset="-128"/>
              <a:cs typeface="Arial" panose="020B0604020202020204" pitchFamily="34" charset="0"/>
            </a:endParaRP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880552" y="4541604"/>
            <a:ext cx="7143750" cy="1587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cxnSpLocks/>
          </p:cNvCxnSpPr>
          <p:nvPr/>
        </p:nvCxnSpPr>
        <p:spPr>
          <a:xfrm>
            <a:off x="2394835" y="6021288"/>
            <a:ext cx="4285574" cy="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7079A30-251D-4F43-BAA1-6D1FF3382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bg1"/>
                </a:solidFill>
              </a:rPr>
              <a:pPr/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8" name="Picture 2" descr="A:\РАБОТЫ ДЛЯ УНИВЕРА\ЭМБЛЕМА КАТУ\Логотип КАЗАТУ 1.png">
            <a:extLst>
              <a:ext uri="{FF2B5EF4-FFF2-40B4-BE49-F238E27FC236}">
                <a16:creationId xmlns:a16="http://schemas.microsoft.com/office/drawing/2014/main" id="{1A55B8BA-4827-4603-900B-9C84D9C2D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9440" y="1678901"/>
            <a:ext cx="1368702" cy="13701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3893ED-63CD-41CE-90A3-800203DAA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96319"/>
            <a:ext cx="4320480" cy="123529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ЦЕЛЕВАЯ МОДЕЛЬ ОБРАЗОВАНИЯ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– подготовка обучающихся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для производства и научной деятельности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отечественном и мировом уровнях </a:t>
            </a:r>
            <a:endParaRPr lang="ru-KZ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7AAFAB6-9713-46BE-96B0-CCBC8F9A6C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26368" y="1988840"/>
          <a:ext cx="397078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B16CDA1-D6CF-4599-B3F7-09234FBA8E9E}"/>
              </a:ext>
            </a:extLst>
          </p:cNvPr>
          <p:cNvSpPr txBox="1">
            <a:spLocks/>
          </p:cNvSpPr>
          <p:nvPr/>
        </p:nvSpPr>
        <p:spPr>
          <a:xfrm>
            <a:off x="395536" y="1553436"/>
            <a:ext cx="4320480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Диссертационный совет по направлениям </a:t>
            </a:r>
          </a:p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081 Агрономия и 8</a:t>
            </a:r>
            <a:r>
              <a:rPr lang="en-US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083 Лесное хозяйство</a:t>
            </a:r>
            <a:endParaRPr lang="ru-KZ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8E5740F-5A4E-48B0-B588-CD03D7C867E2}"/>
              </a:ext>
            </a:extLst>
          </p:cNvPr>
          <p:cNvSpPr txBox="1">
            <a:spLocks/>
          </p:cNvSpPr>
          <p:nvPr/>
        </p:nvSpPr>
        <p:spPr>
          <a:xfrm rot="17682518">
            <a:off x="-679158" y="3770203"/>
            <a:ext cx="3407180" cy="5819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– «Агрономия»</a:t>
            </a:r>
          </a:p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ГОП «Растениеводство»</a:t>
            </a:r>
            <a:endParaRPr lang="ru-KZ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C5C01AB-C814-4C4E-A771-FF9C6B1A15FC}"/>
              </a:ext>
            </a:extLst>
          </p:cNvPr>
          <p:cNvSpPr txBox="1">
            <a:spLocks/>
          </p:cNvSpPr>
          <p:nvPr/>
        </p:nvSpPr>
        <p:spPr>
          <a:xfrm>
            <a:off x="5159740" y="332656"/>
            <a:ext cx="3901389" cy="1765799"/>
          </a:xfrm>
          <a:prstGeom prst="rect">
            <a:avLst/>
          </a:prstGeom>
          <a:ln>
            <a:solidFill>
              <a:srgbClr val="2E3917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ru-RU" sz="13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Концентрация на:</a:t>
            </a:r>
          </a:p>
          <a:p>
            <a:pPr marL="342900" indent="-342900" algn="just">
              <a:lnSpc>
                <a:spcPct val="120000"/>
              </a:lnSpc>
              <a:buAutoNum type="arabicPeriod"/>
            </a:pPr>
            <a:r>
              <a:rPr lang="ru-RU" sz="13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академической мобильности обучающихся (12 студентов)</a:t>
            </a:r>
          </a:p>
          <a:p>
            <a:pPr marL="342900" indent="-342900" algn="just">
              <a:lnSpc>
                <a:spcPct val="120000"/>
              </a:lnSpc>
              <a:buAutoNum type="arabicPeriod"/>
            </a:pPr>
            <a:r>
              <a:rPr lang="ru-RU" sz="13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внедрении дуального образования (6 </a:t>
            </a:r>
            <a:r>
              <a:rPr lang="ru-RU" sz="1300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дисц</a:t>
            </a:r>
            <a:r>
              <a:rPr lang="ru-RU" sz="13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  <a:p>
            <a:pPr marL="342900" indent="-342900" algn="just">
              <a:lnSpc>
                <a:spcPct val="120000"/>
              </a:lnSpc>
              <a:buAutoNum type="arabicPeriod"/>
            </a:pPr>
            <a:r>
              <a:rPr lang="ru-RU" sz="13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приглашении с производства для чтения лекций (11 лекций)</a:t>
            </a:r>
            <a:endParaRPr lang="ru-KZ" sz="1300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5">
            <a:extLst>
              <a:ext uri="{FF2B5EF4-FFF2-40B4-BE49-F238E27FC236}">
                <a16:creationId xmlns:a16="http://schemas.microsoft.com/office/drawing/2014/main" id="{DFF314D3-7C00-4B56-8422-0C503F09ED10}"/>
              </a:ext>
            </a:extLst>
          </p:cNvPr>
          <p:cNvGraphicFramePr>
            <a:graphicFrameLocks/>
          </p:cNvGraphicFramePr>
          <p:nvPr/>
        </p:nvGraphicFramePr>
        <p:xfrm>
          <a:off x="4293187" y="2462643"/>
          <a:ext cx="4752528" cy="16306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57340">
                  <a:extLst>
                    <a:ext uri="{9D8B030D-6E8A-4147-A177-3AD203B41FA5}">
                      <a16:colId xmlns:a16="http://schemas.microsoft.com/office/drawing/2014/main" val="14575988"/>
                    </a:ext>
                  </a:extLst>
                </a:gridCol>
                <a:gridCol w="593272">
                  <a:extLst>
                    <a:ext uri="{9D8B030D-6E8A-4147-A177-3AD203B41FA5}">
                      <a16:colId xmlns:a16="http://schemas.microsoft.com/office/drawing/2014/main" val="148294513"/>
                    </a:ext>
                  </a:extLst>
                </a:gridCol>
                <a:gridCol w="519113">
                  <a:extLst>
                    <a:ext uri="{9D8B030D-6E8A-4147-A177-3AD203B41FA5}">
                      <a16:colId xmlns:a16="http://schemas.microsoft.com/office/drawing/2014/main" val="1076234849"/>
                    </a:ext>
                  </a:extLst>
                </a:gridCol>
                <a:gridCol w="519113">
                  <a:extLst>
                    <a:ext uri="{9D8B030D-6E8A-4147-A177-3AD203B41FA5}">
                      <a16:colId xmlns:a16="http://schemas.microsoft.com/office/drawing/2014/main" val="3613767383"/>
                    </a:ext>
                  </a:extLst>
                </a:gridCol>
                <a:gridCol w="519113">
                  <a:extLst>
                    <a:ext uri="{9D8B030D-6E8A-4147-A177-3AD203B41FA5}">
                      <a16:colId xmlns:a16="http://schemas.microsoft.com/office/drawing/2014/main" val="4223523628"/>
                    </a:ext>
                  </a:extLst>
                </a:gridCol>
                <a:gridCol w="531853">
                  <a:extLst>
                    <a:ext uri="{9D8B030D-6E8A-4147-A177-3AD203B41FA5}">
                      <a16:colId xmlns:a16="http://schemas.microsoft.com/office/drawing/2014/main" val="3398441298"/>
                    </a:ext>
                  </a:extLst>
                </a:gridCol>
                <a:gridCol w="512724">
                  <a:extLst>
                    <a:ext uri="{9D8B030D-6E8A-4147-A177-3AD203B41FA5}">
                      <a16:colId xmlns:a16="http://schemas.microsoft.com/office/drawing/2014/main" val="1161285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обучения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2022-2023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2023-2024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2024-2025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637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бакалавриат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b="1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400" b="1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  <a:endParaRPr lang="ru-KZ" sz="1400" b="1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b="1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400" b="1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278</a:t>
                      </a:r>
                      <a:endParaRPr lang="ru-KZ" sz="1400" b="1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b="1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400" b="1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279</a:t>
                      </a:r>
                      <a:endParaRPr lang="ru-KZ" sz="1400" b="1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717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магистратура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2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докторантура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2E391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KZ" sz="1400" dirty="0">
                        <a:solidFill>
                          <a:srgbClr val="2E391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695569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BBA83693-583F-4382-9AB5-2A68FDB6BF25}"/>
              </a:ext>
            </a:extLst>
          </p:cNvPr>
          <p:cNvSpPr txBox="1">
            <a:spLocks/>
          </p:cNvSpPr>
          <p:nvPr/>
        </p:nvSpPr>
        <p:spPr>
          <a:xfrm>
            <a:off x="4572000" y="2111243"/>
            <a:ext cx="4320480" cy="2470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Контингент, чел.</a:t>
            </a:r>
            <a:endParaRPr lang="ru-KZ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B96AE536-B133-4DBE-BB11-DB051929AD30}"/>
              </a:ext>
            </a:extLst>
          </p:cNvPr>
          <p:cNvSpPr txBox="1">
            <a:spLocks/>
          </p:cNvSpPr>
          <p:nvPr/>
        </p:nvSpPr>
        <p:spPr>
          <a:xfrm>
            <a:off x="4139952" y="4224219"/>
            <a:ext cx="3637965" cy="935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т.ч. иностранных студентов:</a:t>
            </a:r>
          </a:p>
          <a:p>
            <a:pPr>
              <a:lnSpc>
                <a:spcPct val="120000"/>
              </a:lnSpc>
            </a:pP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2022-2023  6 чел. (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2,25</a:t>
            </a: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</a:p>
          <a:p>
            <a:pPr>
              <a:lnSpc>
                <a:spcPct val="120000"/>
              </a:lnSpc>
            </a:pP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2023-2024  6 чел. (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2,15</a:t>
            </a: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</a:p>
          <a:p>
            <a:pPr>
              <a:lnSpc>
                <a:spcPct val="120000"/>
              </a:lnSpc>
            </a:pP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2024-2025  14 чел. (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5,01</a:t>
            </a: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KZ" sz="12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BF0742E4-23F7-4A69-A45E-1E54290B36A6}"/>
              </a:ext>
            </a:extLst>
          </p:cNvPr>
          <p:cNvSpPr txBox="1">
            <a:spLocks/>
          </p:cNvSpPr>
          <p:nvPr/>
        </p:nvSpPr>
        <p:spPr>
          <a:xfrm>
            <a:off x="5074930" y="5517232"/>
            <a:ext cx="3970784" cy="777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претенденты в магистратуру повторно будут сдавать документы в зимний приём</a:t>
            </a:r>
            <a:endParaRPr lang="ru-KZ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E167962B-FCB2-4155-94D8-558DFC47CC4D}"/>
              </a:ext>
            </a:extLst>
          </p:cNvPr>
          <p:cNvSpPr txBox="1">
            <a:spLocks/>
          </p:cNvSpPr>
          <p:nvPr/>
        </p:nvSpPr>
        <p:spPr>
          <a:xfrm>
            <a:off x="7236297" y="4314394"/>
            <a:ext cx="1809418" cy="858242"/>
          </a:xfrm>
          <a:prstGeom prst="rect">
            <a:avLst/>
          </a:prstGeom>
          <a:noFill/>
          <a:ln>
            <a:solidFill>
              <a:srgbClr val="2E3917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2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стран: Россия, Германия, Афганистан, Нигерия, Туркменистан</a:t>
            </a:r>
            <a:endParaRPr lang="ru-KZ" sz="1200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0CDDD27-D33C-4CC4-90C9-99E6C3E97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b="1" smtClean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ru-RU" sz="16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918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3A5FE53-C505-49CE-830F-0DC3FF76FC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081" y="2492896"/>
            <a:ext cx="4947084" cy="29098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5EE5CA-6825-4D29-B897-CEE3C4FDA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301" y="764704"/>
            <a:ext cx="4007618" cy="432048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893E51A-2721-4521-A7E6-0EA832A87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76" y="188640"/>
            <a:ext cx="3689924" cy="159340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МОДЕЛЬ – </a:t>
            </a:r>
            <a:br>
              <a:rPr lang="ru-RU" sz="16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ОБУЧАЮЩИХСЯ С ВОЗМОЖНОСТЬЮ ВЫБОРА НАУЧНОГО НАПРАВЛЕНИЯ В ПРОЦЕССЕ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827725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27DF8E2B-529C-4C59-A7A9-D21831DD8B0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9512" y="718376"/>
          <a:ext cx="8507288" cy="2476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EE778EE-3B1F-4D64-8285-4C347EC4E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sz="1400" b="1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C300537-00DF-4810-A56F-DED461BB0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529" y="108048"/>
            <a:ext cx="4608512" cy="457199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НАУЧНАЯ ДЕЯТЕЛЬНОСТЬ</a:t>
            </a:r>
            <a:endParaRPr lang="ru-KZ" sz="20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Объект 6">
            <a:extLst>
              <a:ext uri="{FF2B5EF4-FFF2-40B4-BE49-F238E27FC236}">
                <a16:creationId xmlns:a16="http://schemas.microsoft.com/office/drawing/2014/main" id="{AD9196AD-00E2-4AE8-A090-6DFD47492C3A}"/>
              </a:ext>
            </a:extLst>
          </p:cNvPr>
          <p:cNvGraphicFramePr>
            <a:graphicFrameLocks/>
          </p:cNvGraphicFramePr>
          <p:nvPr/>
        </p:nvGraphicFramePr>
        <p:xfrm>
          <a:off x="0" y="2996952"/>
          <a:ext cx="3419872" cy="3419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2A6E44-45A8-417B-8EA6-E0E273A62D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2630704"/>
            <a:ext cx="5614903" cy="4090771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1FB83814-50C8-420D-A666-A19263A991CC}"/>
              </a:ext>
            </a:extLst>
          </p:cNvPr>
          <p:cNvSpPr txBox="1">
            <a:spLocks/>
          </p:cNvSpPr>
          <p:nvPr/>
        </p:nvSpPr>
        <p:spPr>
          <a:xfrm>
            <a:off x="5220071" y="0"/>
            <a:ext cx="3926541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 коммерциализации (2024-2026) </a:t>
            </a:r>
            <a:b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«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Производство плодоовощной продукции на </a:t>
            </a:r>
            <a:r>
              <a:rPr lang="ru-RU" sz="1200" b="1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гидропонн</a:t>
            </a:r>
            <a:r>
              <a:rPr lang="kk-KZ" sz="1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ых 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установках отечественного производства (городское сельское хозяйство)»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 algn="l"/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рук. </a:t>
            </a:r>
            <a:r>
              <a:rPr lang="ru-RU" sz="1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Турбекова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А.С. </a:t>
            </a:r>
            <a:b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(105000,0; 175000,0; 70000,0 </a:t>
            </a:r>
            <a:r>
              <a:rPr lang="ru-RU" sz="1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тыс.тг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.) </a:t>
            </a:r>
            <a:endParaRPr lang="ru-K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497576"/>
      </p:ext>
    </p:extLst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E9EEC4-8D1E-48BD-A56A-0D52785A9EC4}"/>
              </a:ext>
            </a:extLst>
          </p:cNvPr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99" l="11" r="1" t="121"/>
          <a:stretch/>
        </p:blipFill>
        <p:spPr>
          <a:xfrm>
            <a:off x="3359845" y="0"/>
            <a:ext cx="5784155" cy="295232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0278E9-5C95-4454-96AA-C5C3D0DBF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4904"/>
            <a:ext cx="3744437" cy="200969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007A50-A581-4BAC-AD67-E183733D3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698" y="4355318"/>
            <a:ext cx="4661079" cy="2502682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6B6CD5-A894-413C-AB1E-7383197D2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865206"/>
            <a:ext cx="3744438" cy="2011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1D7664-D36E-496E-BCDD-3B1B416F9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2369"/>
            <a:ext cx="3718414" cy="2034854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C1EE7D3-DA64-43BC-A4C0-7F8B9BF2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7699" y="3096989"/>
            <a:ext cx="5112568" cy="664022"/>
          </a:xfrm>
        </p:spPr>
        <p:txBody>
          <a:bodyPr>
            <a:normAutofit fontScale="90000"/>
          </a:bodyPr>
          <a:lstStyle/>
          <a:p>
            <a:r>
              <a:rPr b="1" dirty="0" lang="ru-RU" sz="20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ПОЛЕВОЙ СТАЦИОНАР КАФЕДРЫ В 2024 г. </a:t>
            </a:r>
            <a:r>
              <a:rPr b="1" dirty="0" lang="ru-RU" sz="18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(ТОО «НПЦ ЗХ им. </a:t>
            </a:r>
            <a:r>
              <a:rPr b="1" dirty="0" err="1" lang="ru-RU" sz="18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А.Бараева</a:t>
            </a:r>
            <a:r>
              <a:rPr b="1" dirty="0" lang="ru-RU" sz="18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») </a:t>
            </a:r>
            <a:endParaRPr b="1" dirty="0" lang="ru-KZ" sz="1800">
              <a:solidFill>
                <a:srgbClr val="2E391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0E6A92F-5E49-44DD-930B-22BA60C23BE3}"/>
              </a:ext>
            </a:extLst>
          </p:cNvPr>
          <p:cNvSpPr txBox="1">
            <a:spLocks/>
          </p:cNvSpPr>
          <p:nvPr/>
        </p:nvSpPr>
        <p:spPr>
          <a:xfrm>
            <a:off x="3926954" y="3655882"/>
            <a:ext cx="5112568" cy="664022"/>
          </a:xfrm>
          <a:prstGeom prst="rect">
            <a:avLst/>
          </a:prstGeom>
        </p:spPr>
        <p:txBody>
          <a:bodyPr anchor="ctr" bIns="45720" lIns="91440" rIns="91440" rtlCol="0" tIns="45720" vert="horz">
            <a:normAutofit fontScale="97500"/>
          </a:bodyPr>
          <a:lstStyle>
            <a:lvl1pPr algn="ctr" defTabSz="914400" eaLnBrk="1" hangingPunct="1" latinLnBrk="0" rtl="0">
              <a:spcBef>
                <a:spcPct val="0"/>
              </a:spcBef>
              <a:buNone/>
              <a:defRPr kern="1200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z="14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18 с/х культур – более 900 сортов и образцов</a:t>
            </a:r>
            <a:endParaRPr b="1" dirty="0" lang="ru-KZ" sz="1400">
              <a:solidFill>
                <a:srgbClr val="2E391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9D6D299-C480-4879-BA6C-8C9FC062038E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658593"/>
      </p:ext>
    </p:extLst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85028-4AA4-415D-8C16-E66C584F2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92" y="4008557"/>
            <a:ext cx="8530457" cy="582432"/>
          </a:xfrm>
        </p:spPr>
        <p:txBody>
          <a:bodyPr>
            <a:normAutofit/>
          </a:bodyPr>
          <a:lstStyle/>
          <a:p>
            <a:pPr algn="ctr"/>
            <a:r>
              <a:rPr b="1" dirty="0" lang="en-US" sz="1500">
                <a:solidFill>
                  <a:schemeClr val="accent6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B0604020202020204" pitchFamily="34" typeface="Arial"/>
                <a:cs charset="0" panose="020B0604020202020204" pitchFamily="34" typeface="Arial"/>
              </a:rPr>
              <a:t>Ecological variety testing of crops of Chinese selection - millet, soybeans, rapeseed, wheat, perennial wheat, potatoes, etc. (since 2016</a:t>
            </a:r>
            <a:r>
              <a:rPr b="1" dirty="0" lang="ru-RU" sz="1500">
                <a:solidFill>
                  <a:schemeClr val="accent6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B0604020202020204" pitchFamily="34" typeface="Arial"/>
                <a:cs charset="0" panose="020B0604020202020204" pitchFamily="34" typeface="Arial"/>
              </a:rPr>
              <a:t> - 2024</a:t>
            </a:r>
            <a:r>
              <a:rPr b="1" dirty="0" lang="en-US" sz="1500">
                <a:solidFill>
                  <a:schemeClr val="accent6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B0604020202020204" pitchFamily="34" typeface="Arial"/>
                <a:cs charset="0" panose="020B0604020202020204" pitchFamily="34" typeface="Arial"/>
              </a:rPr>
              <a:t>)</a:t>
            </a:r>
            <a:endParaRPr b="1" dirty="0" lang="ru-KZ" sz="1500">
              <a:solidFill>
                <a:schemeClr val="accent6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7C8299-7574-4B69-ABB2-8A0E4F618204}"/>
              </a:ext>
            </a:extLst>
          </p:cNvPr>
          <p:cNvPicPr>
            <a:picLocks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800" y="1818925"/>
            <a:ext cx="3344749" cy="1881422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B6EB9C69-B58B-484B-9F3F-5748C7E854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" l="80" r="17" t="148"/>
          <a:stretch/>
        </p:blipFill>
        <p:spPr>
          <a:xfrm>
            <a:off x="364191" y="1839154"/>
            <a:ext cx="3309472" cy="18611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121CB8-2952-4F19-880D-900A409DD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62" y="1011634"/>
            <a:ext cx="746546" cy="735149"/>
          </a:xfrm>
          <a:prstGeom prst="rect">
            <a:avLst/>
          </a:prstGeom>
        </p:spPr>
      </p:pic>
      <p:pic>
        <p:nvPicPr>
          <p:cNvPr descr="C:\Users\ww\Downloads\2013060319261532036.jpg" id="8" name="Picture 2">
            <a:extLst>
              <a:ext uri="{FF2B5EF4-FFF2-40B4-BE49-F238E27FC236}">
                <a16:creationId xmlns:a16="http://schemas.microsoft.com/office/drawing/2014/main" id="{202EE8E1-5CB2-4495-9F87-B9B7CB628DAF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1175608" y="925921"/>
            <a:ext cx="893004" cy="893004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051E51-3964-460B-91EA-9CA8864CCB50}"/>
              </a:ext>
            </a:extLst>
          </p:cNvPr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686" y="1818925"/>
            <a:ext cx="1477963" cy="18605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4AE9F1-A07A-41B3-813F-842DDF0A94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8733" y="3700347"/>
            <a:ext cx="1650635" cy="3703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FAE70C-4110-4122-B63F-06E3F4E6E7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4000" y="3708665"/>
            <a:ext cx="1650635" cy="3703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D44C41A-F526-4B95-8FC9-B59546DC03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7053" y="935111"/>
            <a:ext cx="5078614" cy="84001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B3DE06-AE51-4DC9-9FF5-4593F4224818}"/>
              </a:ext>
            </a:extLst>
          </p:cNvPr>
          <p:cNvPicPr>
            <a:picLocks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110" y="4670137"/>
            <a:ext cx="914400" cy="12192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412A9A4-40A5-4B19-8FB2-845A1FA73F7B}"/>
              </a:ext>
            </a:extLst>
          </p:cNvPr>
          <p:cNvPicPr>
            <a:picLocks noChangeAspect="1"/>
          </p:cNvPicPr>
          <p:nvPr/>
        </p:nvPicPr>
        <p:blipFill>
          <a:blip cstate="print"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898" y="4670137"/>
            <a:ext cx="914400" cy="12192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F75530B-2AD1-45CB-B629-13B3BE26D098}"/>
              </a:ext>
            </a:extLst>
          </p:cNvPr>
          <p:cNvPicPr>
            <a:picLocks noChangeAspect="1"/>
          </p:cNvPicPr>
          <p:nvPr/>
        </p:nvPicPr>
        <p:blipFill>
          <a:blip cstate="print"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07" y="4670137"/>
            <a:ext cx="914400" cy="12192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6CB8A83-7A26-4E0B-9929-1598D59791BB}"/>
              </a:ext>
            </a:extLst>
          </p:cNvPr>
          <p:cNvPicPr>
            <a:picLocks noChangeAspect="1"/>
          </p:cNvPicPr>
          <p:nvPr/>
        </p:nvPicPr>
        <p:blipFill>
          <a:blip cstate="print"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515" y="4668575"/>
            <a:ext cx="914400" cy="12192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799E37B-8290-46F1-B106-40BD6E8FD572}"/>
              </a:ext>
            </a:extLst>
          </p:cNvPr>
          <p:cNvPicPr>
            <a:picLocks noChangeAspect="1"/>
          </p:cNvPicPr>
          <p:nvPr/>
        </p:nvPicPr>
        <p:blipFill>
          <a:blip cstate="print"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489" y="4648318"/>
            <a:ext cx="914400" cy="12192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3B3305F-A842-4AFC-9758-D0B1CAF999E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4245" y="4540158"/>
            <a:ext cx="8390348" cy="6858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BEFB35B-6EE5-40C1-B21B-72DCC8FE0AB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00606" y="3734412"/>
            <a:ext cx="1595766" cy="3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80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762FAA67-4B15-4642-AA39-4EE1DC6AA97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788024" y="3320227"/>
          <a:ext cx="4345596" cy="316068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897064">
                  <a:extLst>
                    <a:ext uri="{9D8B030D-6E8A-4147-A177-3AD203B41FA5}">
                      <a16:colId xmlns:a16="http://schemas.microsoft.com/office/drawing/2014/main" val="3687200678"/>
                    </a:ext>
                  </a:extLst>
                </a:gridCol>
                <a:gridCol w="612017">
                  <a:extLst>
                    <a:ext uri="{9D8B030D-6E8A-4147-A177-3AD203B41FA5}">
                      <a16:colId xmlns:a16="http://schemas.microsoft.com/office/drawing/2014/main" val="1572456579"/>
                    </a:ext>
                  </a:extLst>
                </a:gridCol>
                <a:gridCol w="836515">
                  <a:extLst>
                    <a:ext uri="{9D8B030D-6E8A-4147-A177-3AD203B41FA5}">
                      <a16:colId xmlns:a16="http://schemas.microsoft.com/office/drawing/2014/main" val="1037317478"/>
                    </a:ext>
                  </a:extLst>
                </a:gridCol>
              </a:tblGrid>
              <a:tr h="7244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Категория научного журнала</a:t>
                      </a:r>
                      <a:endParaRPr lang="ru-RU" sz="1200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2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KZ" sz="12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сентября </a:t>
                      </a:r>
                      <a:r>
                        <a:rPr lang="ru-RU" sz="12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KZ" sz="12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055738"/>
                  </a:ext>
                </a:extLst>
              </a:tr>
              <a:tr h="5433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рецензируемом отечественном издании, рекомендованном КОКСНВО</a:t>
                      </a:r>
                      <a:endParaRPr lang="ru-RU" sz="1200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KZ" sz="14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KZ" sz="14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159908"/>
                  </a:ext>
                </a:extLst>
              </a:tr>
              <a:tr h="837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международных журналах входящих в базы </a:t>
                      </a:r>
                      <a:r>
                        <a:rPr lang="en-GB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Scopus</a:t>
                      </a:r>
                      <a:r>
                        <a:rPr lang="x-none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en-US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 of Science</a:t>
                      </a:r>
                      <a:r>
                        <a:rPr lang="x-none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ru-RU" sz="1200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</a:t>
                      </a:r>
                      <a:r>
                        <a:rPr lang="kk-KZ" sz="1200" kern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ru-RU" sz="1200" i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KZ" sz="14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KZ" sz="14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060311"/>
                  </a:ext>
                </a:extLst>
              </a:tr>
              <a:tr h="4406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Международные конференции</a:t>
                      </a:r>
                      <a:endParaRPr lang="ru-RU" sz="1200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KZ" sz="14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KZ" sz="1400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996453"/>
                  </a:ext>
                </a:extLst>
              </a:tr>
              <a:tr h="440678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KZ" sz="1200" b="1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KZ" sz="1400" b="1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37441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KZ" sz="1400" b="1" dirty="0">
                        <a:solidFill>
                          <a:srgbClr val="37441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06879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8991FAC-7668-4821-824A-129CD718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8224" y="648091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ru-RU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B1BA898-E4EE-4F89-837B-640E50498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682" y="2488708"/>
            <a:ext cx="3672408" cy="781669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ПУБЛИКАЦИОННАЯ</a:t>
            </a: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АКТИВНОСТЬ</a:t>
            </a:r>
            <a:endParaRPr lang="ru-KZ" sz="20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6543CC3-05FB-4A4B-9CC6-CA7DEA524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823" y="6049801"/>
            <a:ext cx="1322230" cy="7933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63F6A89-8113-479C-B7F9-CA607AF00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433" y="627967"/>
            <a:ext cx="1435132" cy="14197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87DE3F0-420D-4FC8-B852-2A7F9888B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596" y="728232"/>
            <a:ext cx="1235526" cy="1219215"/>
          </a:xfrm>
          <a:prstGeom prst="rect">
            <a:avLst/>
          </a:prstGeom>
        </p:spPr>
      </p:pic>
      <p:graphicFrame>
        <p:nvGraphicFramePr>
          <p:cNvPr id="7" name="Объект 4">
            <a:extLst>
              <a:ext uri="{FF2B5EF4-FFF2-40B4-BE49-F238E27FC236}">
                <a16:creationId xmlns:a16="http://schemas.microsoft.com/office/drawing/2014/main" id="{6A7F59B7-EFD0-46C3-AB64-F9188626631C}"/>
              </a:ext>
            </a:extLst>
          </p:cNvPr>
          <p:cNvGraphicFramePr>
            <a:graphicFrameLocks/>
          </p:cNvGraphicFramePr>
          <p:nvPr/>
        </p:nvGraphicFramePr>
        <p:xfrm>
          <a:off x="253838" y="148936"/>
          <a:ext cx="5112568" cy="426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E511A72-AA9B-4DAF-B4C2-A635BC5EF1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639" y="3850009"/>
            <a:ext cx="1007838" cy="671891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2E886D3B-511F-4EC4-8A12-255F1DE4BBDE}"/>
              </a:ext>
            </a:extLst>
          </p:cNvPr>
          <p:cNvSpPr txBox="1">
            <a:spLocks/>
          </p:cNvSpPr>
          <p:nvPr/>
        </p:nvSpPr>
        <p:spPr>
          <a:xfrm>
            <a:off x="67773" y="4374572"/>
            <a:ext cx="3928163" cy="92663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start-up company 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university, with the support of the Ministry of Higher Education and Science of the RK and the 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Bank 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within the framework of the project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Stimulating Productive Innovations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supervisor </a:t>
            </a:r>
            <a:r>
              <a:rPr lang="en-US" sz="12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Nauanova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A.P.</a:t>
            </a:r>
            <a:endParaRPr lang="ru-KZ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BDBAD2ED-93DC-43F2-91B4-5321F376D68A}"/>
              </a:ext>
            </a:extLst>
          </p:cNvPr>
          <p:cNvSpPr txBox="1">
            <a:spLocks/>
          </p:cNvSpPr>
          <p:nvPr/>
        </p:nvSpPr>
        <p:spPr>
          <a:xfrm>
            <a:off x="970561" y="5554844"/>
            <a:ext cx="3649084" cy="116135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Commercialization Project (2024-2026)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b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«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Production of fruit and vegetable products on hydroponic SMART installations of domestic production (urban agriculture)</a:t>
            </a:r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r>
              <a:rPr lang="ru-RU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supervisor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Turbekova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A.S. (105,000.0; 175,000.0; 70,000.0 thousand tenge)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KZ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2FAF396-6611-4460-A97D-4ADC35B3F813}"/>
              </a:ext>
            </a:extLst>
          </p:cNvPr>
          <p:cNvCxnSpPr>
            <a:cxnSpLocks/>
          </p:cNvCxnSpPr>
          <p:nvPr/>
        </p:nvCxnSpPr>
        <p:spPr>
          <a:xfrm>
            <a:off x="584005" y="5445224"/>
            <a:ext cx="3222380" cy="0"/>
          </a:xfrm>
          <a:prstGeom prst="line">
            <a:avLst/>
          </a:prstGeom>
          <a:ln w="19050">
            <a:solidFill>
              <a:srgbClr val="274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7060F6CC-8696-44CD-A2B4-9243228CB04B}"/>
              </a:ext>
            </a:extLst>
          </p:cNvPr>
          <p:cNvCxnSpPr>
            <a:cxnSpLocks/>
          </p:cNvCxnSpPr>
          <p:nvPr/>
        </p:nvCxnSpPr>
        <p:spPr>
          <a:xfrm>
            <a:off x="5366406" y="548680"/>
            <a:ext cx="3222380" cy="0"/>
          </a:xfrm>
          <a:prstGeom prst="line">
            <a:avLst/>
          </a:prstGeom>
          <a:ln w="19050">
            <a:solidFill>
              <a:srgbClr val="274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344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591336-8A5F-4E02-BC4E-99FBCAF0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720" y="260648"/>
            <a:ext cx="4762872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Проблемы:</a:t>
            </a:r>
            <a:endParaRPr lang="ru-KZ" sz="2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5CDDFA-2A91-4D55-BA65-2F735CD41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3648"/>
            <a:ext cx="8075240" cy="4722515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9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недостаточная готовность образовательных учреждений к изменениям и недостатком финансирования, которые могут ограничивать успешную реализацию интеграционных процессов;</a:t>
            </a:r>
            <a:endParaRPr lang="ru-KZ" sz="1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9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постоянное обновление образовательных программ связано с необходимостью модифицировать содержание в соответствии с актуальными требованиями работодателя (</a:t>
            </a:r>
            <a:r>
              <a:rPr lang="ru-RU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быстрое устаревание содержания отдельных дисциплин)</a:t>
            </a:r>
            <a:r>
              <a:rPr lang="ru-RU" sz="1900" dirty="0">
                <a:solidFill>
                  <a:srgbClr val="16161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отток молодёжи из аграрного сектора и снижение мотивации к поступлению;</a:t>
            </a:r>
            <a:endParaRPr lang="ru-KZ" sz="1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сложности трудоустройства выпускников с высоким уровнем подготовки;</a:t>
            </a:r>
            <a:endParaRPr lang="ru-KZ" sz="1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отток научных и педагогических кадров за рубеж.</a:t>
            </a:r>
            <a:endParaRPr lang="ru-KZ" sz="1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EBE9DB-5640-4A53-A57B-16F793ABC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22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573078B-19A9-4A97-9565-186B64AD62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9763400"/>
              </p:ext>
            </p:extLst>
          </p:nvPr>
        </p:nvGraphicFramePr>
        <p:xfrm>
          <a:off x="300446" y="1272880"/>
          <a:ext cx="8543108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24925DA-6165-479B-9D7C-9B8839672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5" y="300793"/>
            <a:ext cx="6120680" cy="994172"/>
          </a:xfrm>
          <a:noFill/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Перспективные направления</a:t>
            </a:r>
            <a:r>
              <a:rPr lang="ru-RU" altLang="ru-RU" sz="2800" b="1" i="1" dirty="0">
                <a:solidFill>
                  <a:srgbClr val="2E391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ru-RU" sz="2800" b="1" i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AC01D48-D8C7-4EED-A806-D174CF95A35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" y="4678169"/>
            <a:ext cx="4350261" cy="12711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6509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875E8-488C-4ACB-9E7D-A42747CC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907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i="0" dirty="0">
                <a:solidFill>
                  <a:srgbClr val="2E391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ИНТЕГРАЦИЯ В ЗАРУБЕЖНУЮ СИСТЕМУ ОБРАЗОВАНИИ КАК ПОИСК ЭФФЕКТИВНЫХ МОДЕЛЕЙ В УСЛОВИЯХ ГЛОБАЛИЗАЦИИ</a:t>
            </a:r>
            <a:endParaRPr lang="ru-KZ" sz="20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C667D8-59AF-4F6C-A4E5-9D17EB147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" y="3429000"/>
            <a:ext cx="8229600" cy="20646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интеграционные процессы в высшем  образовании - это ключевой фактор подготовки конкурентоспособных специалистов</a:t>
            </a:r>
            <a:endParaRPr lang="ru-KZ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5ED171-A0F8-474E-BEBC-19EBE862C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A9E8322-AF87-4110-9DD8-EE00AC80DF55}"/>
              </a:ext>
            </a:extLst>
          </p:cNvPr>
          <p:cNvSpPr txBox="1">
            <a:spLocks/>
          </p:cNvSpPr>
          <p:nvPr/>
        </p:nvSpPr>
        <p:spPr>
          <a:xfrm>
            <a:off x="452845" y="222010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чего нужна интеграция образовательных программ в зарубежную систему образования?</a:t>
            </a:r>
            <a:endParaRPr lang="ru-KZ" sz="20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QS World University Rankings - FactCards">
            <a:extLst>
              <a:ext uri="{FF2B5EF4-FFF2-40B4-BE49-F238E27FC236}">
                <a16:creationId xmlns:a16="http://schemas.microsoft.com/office/drawing/2014/main" id="{1EA6E898-9A25-4824-AEFE-775845837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7" y="5738354"/>
            <a:ext cx="1800200" cy="45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DG">
            <a:extLst>
              <a:ext uri="{FF2B5EF4-FFF2-40B4-BE49-F238E27FC236}">
                <a16:creationId xmlns:a16="http://schemas.microsoft.com/office/drawing/2014/main" id="{0298FF4A-80AA-4A55-BDCF-8EEEC0360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387689"/>
            <a:ext cx="1497360" cy="95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QS University Rankings: Asia 2016 | Study In China">
            <a:extLst>
              <a:ext uri="{FF2B5EF4-FFF2-40B4-BE49-F238E27FC236}">
                <a16:creationId xmlns:a16="http://schemas.microsoft.com/office/drawing/2014/main" id="{0FB02D0B-B394-4C6D-B39A-7DA7199FE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600" y="5650376"/>
            <a:ext cx="2057766" cy="58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QS Sustainability Rankings - Sustainable Development Goals">
            <a:extLst>
              <a:ext uri="{FF2B5EF4-FFF2-40B4-BE49-F238E27FC236}">
                <a16:creationId xmlns:a16="http://schemas.microsoft.com/office/drawing/2014/main" id="{58114BBD-B27A-4356-8C30-65AF8B9E1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366" y="5514555"/>
            <a:ext cx="1146569" cy="86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QS Stars Rating certifies the UCAM's educational model of excellence | UCAM  Catholic University of Murcia">
            <a:extLst>
              <a:ext uri="{FF2B5EF4-FFF2-40B4-BE49-F238E27FC236}">
                <a16:creationId xmlns:a16="http://schemas.microsoft.com/office/drawing/2014/main" id="{91E22F9E-D765-4DAD-8DA5-8CD12CBF1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64" y="5519614"/>
            <a:ext cx="1816875" cy="90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201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4447F-FC9F-4051-95B2-D849F61C0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Важно! Адаптация образовательных программ к требованиям современного рынка труда, решающая роль партнерства с производством и вузами – партнерами в обеспечении практического опыта для обучающихся и разработки актуальных образовательных программ. </a:t>
            </a:r>
            <a:endParaRPr lang="ru-KZ" sz="18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7ED13D-CEBE-4BC0-8F7C-7E9CDF773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130731"/>
            <a:ext cx="4040188" cy="63976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Критерии:</a:t>
            </a:r>
            <a:endParaRPr lang="ru-K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804874-7086-4273-BA2D-EBDA39A688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3528" y="2996952"/>
            <a:ext cx="4040188" cy="296815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объединения теоретических знаний и практических навыков;</a:t>
            </a:r>
            <a:endParaRPr lang="ru-KZ" sz="2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взаимодействия образовательных учреждений с предприятиями и зарубежными вузами;</a:t>
            </a:r>
            <a:endParaRPr lang="ru-KZ" sz="2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международное сотрудничество как инструменты формирования единой образовательной среды. </a:t>
            </a:r>
            <a:endParaRPr lang="ru-KZ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84D81F-18C7-4D11-8521-8BF96CC7C2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3117" y="2138371"/>
            <a:ext cx="4041775" cy="63976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уровень подготовки влияют: </a:t>
            </a:r>
            <a:endParaRPr lang="ru-KZ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AEE779-DDAB-4A89-B35F-700731FB87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60087" y="2996952"/>
            <a:ext cx="4041775" cy="280831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формирование гибридных образовательных моделей;</a:t>
            </a:r>
            <a:endParaRPr lang="ru-KZ" sz="2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цифровые технологии;</a:t>
            </a:r>
            <a:endParaRPr lang="ru-KZ" sz="2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образовательные модели в интеграционных процессах.</a:t>
            </a:r>
            <a:endParaRPr lang="ru-KZ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72FB07-5A0F-4E3D-BAEA-B354B7B26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96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09FF73-BE17-46EC-B526-1DEBF6697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2E391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Значение при подготовке образовательных программ несут:</a:t>
            </a:r>
            <a:endParaRPr lang="ru-KZ" sz="2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04B16F-B053-40FD-830A-0CA854F0C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сотрудничество с зарубежными вузами;</a:t>
            </a:r>
            <a:endParaRPr lang="ru-KZ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академический обмен студентами и преподавателями;</a:t>
            </a:r>
            <a:endParaRPr lang="ru-KZ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16161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привлечения иностранных студентов для обогащения образовательной среды и формирования глобального мышления у будущих специалистов.</a:t>
            </a:r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20F2F5B-032D-45D0-AB0B-6CE653798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849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Объект 3" descr="Океанские течения">
                <a:extLst>
                  <a:ext uri="{FF2B5EF4-FFF2-40B4-BE49-F238E27FC236}">
                    <a16:creationId xmlns:a16="http://schemas.microsoft.com/office/drawing/2014/main" id="{376593E9-DD35-44CF-9A72-A09AB85CEF7C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</p:nvPr>
            </p:nvGraphicFramePr>
            <p:xfrm>
              <a:off x="2843808" y="681991"/>
              <a:ext cx="3691514" cy="371925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691514" cy="3719254"/>
                    </a:xfrm>
                    <a:prstGeom prst="rect">
                      <a:avLst/>
                    </a:prstGeom>
                  </am3d:spPr>
                  <am3d:camera>
                    <am3d:pos x="0" y="0" z="8124508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920067" d="1000000"/>
                    <am3d:preTrans dx="18911" dy="-17995985" dz="-82452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4966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541420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Объект 3" descr="Океанские течения">
                <a:extLst>
                  <a:ext uri="{FF2B5EF4-FFF2-40B4-BE49-F238E27FC236}">
                    <a16:creationId xmlns:a16="http://schemas.microsoft.com/office/drawing/2014/main" id="{376593E9-DD35-44CF-9A72-A09AB85CEF7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43808" y="681991"/>
                <a:ext cx="3691514" cy="3719254"/>
              </a:xfrm>
              <a:prstGeom prst="rect">
                <a:avLst/>
              </a:prstGeom>
            </p:spPr>
          </p:pic>
        </mc:Fallback>
      </mc:AlternateContent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C1D024D-2087-49DC-9460-8317F3C27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80" y="164381"/>
            <a:ext cx="8075240" cy="34605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МЕЖДУНАРОДНОЕ СОТРУДНИЧЕСТВО</a:t>
            </a:r>
            <a:endParaRPr lang="ru-KZ" sz="18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11DEC90-6186-4813-AC9B-A9CCF6F69CDE}"/>
              </a:ext>
            </a:extLst>
          </p:cNvPr>
          <p:cNvSpPr txBox="1">
            <a:spLocks/>
          </p:cNvSpPr>
          <p:nvPr/>
        </p:nvSpPr>
        <p:spPr>
          <a:xfrm>
            <a:off x="6553200" y="721390"/>
            <a:ext cx="2304256" cy="346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Зарубежные ученые</a:t>
            </a:r>
            <a:endParaRPr lang="ru-KZ" sz="18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9EFCAF1-753C-444C-A1E8-DC34829FC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ru-RU" sz="14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6E381B-ED2F-46AB-92D7-D194D8F4B2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5562" y="4149081"/>
            <a:ext cx="2946762" cy="220727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2B4937-9D6E-4095-B080-028436DBA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7789" y="4902494"/>
            <a:ext cx="1480487" cy="17911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885B8D-69C7-44BE-BBF2-C93B140E9A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4849" y="4543206"/>
            <a:ext cx="1895554" cy="141901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90162BB-CD29-4F35-A98D-798926C49D42}"/>
              </a:ext>
            </a:extLst>
          </p:cNvPr>
          <p:cNvSpPr/>
          <p:nvPr/>
        </p:nvSpPr>
        <p:spPr>
          <a:xfrm>
            <a:off x="213461" y="4272677"/>
            <a:ext cx="251141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Краковский сельскохозяйственный университет (Польша)</a:t>
            </a:r>
          </a:p>
          <a:p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Университет Дэвис, Калифорния (США)</a:t>
            </a:r>
          </a:p>
          <a:p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«Deula-Nienburg»</a:t>
            </a:r>
            <a:r>
              <a:rPr lang="kk-KZ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(Германия)</a:t>
            </a:r>
          </a:p>
          <a:p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«LOGO e.V.»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(Германия)</a:t>
            </a:r>
          </a:p>
          <a:p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38B9F92A-10E0-4C02-A198-963E7C880B56}"/>
              </a:ext>
            </a:extLst>
          </p:cNvPr>
          <p:cNvSpPr txBox="1">
            <a:spLocks/>
          </p:cNvSpPr>
          <p:nvPr/>
        </p:nvSpPr>
        <p:spPr>
          <a:xfrm>
            <a:off x="45947" y="2469839"/>
            <a:ext cx="3085893" cy="1823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5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Академическая мобильность обучающихся (в течении семестра) </a:t>
            </a:r>
          </a:p>
          <a:p>
            <a:r>
              <a:rPr lang="ru-RU" sz="15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2024 - 2025</a:t>
            </a:r>
          </a:p>
          <a:p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– выехали (Германия, КНР, Венгрия)</a:t>
            </a:r>
          </a:p>
          <a:p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– приехали (КНР, Кыргызстан)</a:t>
            </a:r>
            <a:endParaRPr lang="ru-KZ" sz="15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2EEF8580-E968-4F20-AE1F-346714EACB09}"/>
              </a:ext>
            </a:extLst>
          </p:cNvPr>
          <p:cNvSpPr txBox="1">
            <a:spLocks/>
          </p:cNvSpPr>
          <p:nvPr/>
        </p:nvSpPr>
        <p:spPr>
          <a:xfrm>
            <a:off x="6372201" y="980728"/>
            <a:ext cx="2630124" cy="2996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algn="l">
              <a:lnSpc>
                <a:spcPct val="120000"/>
              </a:lnSpc>
              <a:buAutoNum type="arabicPeriod"/>
            </a:pPr>
            <a:r>
              <a:rPr lang="kk-KZ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Людовик Джозеф Анатоль Капо Чичи (Канада) </a:t>
            </a:r>
          </a:p>
          <a:p>
            <a:pPr marL="342900" algn="l">
              <a:lnSpc>
                <a:spcPct val="120000"/>
              </a:lnSpc>
              <a:buAutoNum type="arabicPeriod"/>
            </a:pPr>
            <a:r>
              <a:rPr lang="kk-KZ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Мейсам Заргар</a:t>
            </a:r>
            <a:r>
              <a:rPr lang="kk-KZ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(Россия)</a:t>
            </a:r>
          </a:p>
          <a:p>
            <a:pPr marL="342900" algn="l">
              <a:lnSpc>
                <a:spcPct val="120000"/>
              </a:lnSpc>
              <a:buAutoNum type="arabicPeriod"/>
            </a:pPr>
            <a:r>
              <a:rPr lang="kk-KZ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Роман  Холубович (Польша)</a:t>
            </a:r>
          </a:p>
          <a:p>
            <a:pPr marL="342900" algn="l">
              <a:lnSpc>
                <a:spcPct val="120000"/>
              </a:lnSpc>
              <a:buAutoNum type="arabicPeriod"/>
            </a:pPr>
            <a:r>
              <a:rPr lang="kk-KZ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Александр Всеволодович Лачининский (Италия)</a:t>
            </a:r>
            <a:endParaRPr lang="ru-KZ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4E8A822-06D1-432D-8E3A-CB36F942186C}"/>
              </a:ext>
            </a:extLst>
          </p:cNvPr>
          <p:cNvSpPr txBox="1">
            <a:spLocks/>
          </p:cNvSpPr>
          <p:nvPr/>
        </p:nvSpPr>
        <p:spPr>
          <a:xfrm>
            <a:off x="317039" y="430437"/>
            <a:ext cx="2304256" cy="584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Сотрудничество в области разработки ОП</a:t>
            </a:r>
            <a:endParaRPr lang="ru-KZ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 descr="https://www.effost.org/media/sectionimages/627beead-ec50-4e27-9763-0d1c129b269e/395355bd-5671-44d7-9d99-4dc13c8c4675/AgroParisTech_-_logo.PNG">
            <a:extLst>
              <a:ext uri="{FF2B5EF4-FFF2-40B4-BE49-F238E27FC236}">
                <a16:creationId xmlns:a16="http://schemas.microsoft.com/office/drawing/2014/main" id="{36D8E761-F8B9-4A49-8771-83CFE3133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0" y="1085049"/>
            <a:ext cx="1749802" cy="59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6D7C65-E25E-468C-BE65-C5A4FF4752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478" y="1790232"/>
            <a:ext cx="747810" cy="6888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08F6ABF-119F-47F6-AFDC-59E8930C00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6849" y="1536424"/>
            <a:ext cx="1140940" cy="93238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FA800B5-7056-4058-B4D9-FBF198539C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6983" y="980492"/>
            <a:ext cx="1383912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496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1EA6B05E-1B09-469A-A276-5557EB32D67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8947747"/>
              </p:ext>
            </p:extLst>
          </p:nvPr>
        </p:nvGraphicFramePr>
        <p:xfrm>
          <a:off x="323528" y="627528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>
            <a:extLst>
              <a:ext uri="{FF2B5EF4-FFF2-40B4-BE49-F238E27FC236}">
                <a16:creationId xmlns:a16="http://schemas.microsoft.com/office/drawing/2014/main" id="{5AAA54CF-FB19-46C6-938B-15481FAAB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1872" y="742008"/>
            <a:ext cx="4038600" cy="212715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квалификации ППС проходит в РК и за пределами по преподаваемой дисциплине, по инклюзивному образованию, на базе - производства, вузов и научных организации в рамках финансирования научных проектов, за с/с университета и личный.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BD3CC-3875-49A7-8D71-FBE708F98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352891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КВАЛИФИКАЦИИ</a:t>
            </a:r>
            <a:endParaRPr lang="ru-KZ" sz="20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6204B6CB-D7C5-4415-8A55-7672CE47FB05}"/>
              </a:ext>
            </a:extLst>
          </p:cNvPr>
          <p:cNvSpPr txBox="1">
            <a:spLocks/>
          </p:cNvSpPr>
          <p:nvPr/>
        </p:nvSpPr>
        <p:spPr>
          <a:xfrm>
            <a:off x="4781872" y="2888424"/>
            <a:ext cx="4038600" cy="10811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Научную стажировку в рамках программы «</a:t>
            </a:r>
            <a:r>
              <a:rPr lang="ru-RU" sz="1800" b="1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Болашак</a:t>
            </a:r>
            <a:r>
              <a:rPr lang="ru-RU" sz="18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«500 ученых» ежегодно проходят по 1 преподавателю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78B230CB-6684-4CBE-ADAC-B0A09CC584D7}"/>
              </a:ext>
            </a:extLst>
          </p:cNvPr>
          <p:cNvSpPr txBox="1">
            <a:spLocks/>
          </p:cNvSpPr>
          <p:nvPr/>
        </p:nvSpPr>
        <p:spPr>
          <a:xfrm>
            <a:off x="4781872" y="4138578"/>
            <a:ext cx="4038600" cy="188271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год </a:t>
            </a: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Хасанова Г.Ж. </a:t>
            </a:r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(Аделаида, Австралия)</a:t>
            </a:r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год </a:t>
            </a: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Жанбыршина</a:t>
            </a: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Н.Ж.</a:t>
            </a:r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(Владивосток, Россия)</a:t>
            </a:r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20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год </a:t>
            </a: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Стыбаев</a:t>
            </a: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Г.Ж.</a:t>
            </a:r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(</a:t>
            </a:r>
            <a:r>
              <a:rPr lang="ru-RU" sz="2000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Миннисота</a:t>
            </a:r>
            <a:r>
              <a:rPr lang="ru-RU" sz="2000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США)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71CF373-36FB-40AB-8ED1-D0500C294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ru-RU" sz="1400" b="1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9BD5E664-218B-473F-84A6-3B9D201FDA5E}"/>
              </a:ext>
            </a:extLst>
          </p:cNvPr>
          <p:cNvSpPr txBox="1">
            <a:spLocks/>
          </p:cNvSpPr>
          <p:nvPr/>
        </p:nvSpPr>
        <p:spPr>
          <a:xfrm>
            <a:off x="179512" y="5079933"/>
            <a:ext cx="3466728" cy="65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16161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ОСНОВНЫЕ ФАКТОРЫ:</a:t>
            </a:r>
            <a:endParaRPr lang="ru-K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F9DFA5E9-0250-4E8C-9D1E-2E95D2B50B03}"/>
              </a:ext>
            </a:extLst>
          </p:cNvPr>
          <p:cNvSpPr txBox="1">
            <a:spLocks/>
          </p:cNvSpPr>
          <p:nvPr/>
        </p:nvSpPr>
        <p:spPr>
          <a:xfrm>
            <a:off x="179512" y="5641355"/>
            <a:ext cx="489654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600" dirty="0">
                <a:solidFill>
                  <a:srgbClr val="16161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повышение квалификации преподавателей;</a:t>
            </a:r>
            <a:endParaRPr lang="ru-KZ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600" dirty="0">
                <a:solidFill>
                  <a:srgbClr val="16161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участие ППС в междисциплинарных группах и освоения современных технологий.</a:t>
            </a:r>
            <a:endParaRPr lang="ru-KZ" sz="1600" dirty="0"/>
          </a:p>
        </p:txBody>
      </p:sp>
    </p:spTree>
    <p:extLst>
      <p:ext uri="{BB962C8B-B14F-4D97-AF65-F5344CB8AC3E}">
        <p14:creationId xmlns:p14="http://schemas.microsoft.com/office/powerpoint/2010/main" val="112773753"/>
      </p:ext>
    </p:extLst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 l="159" r="145"/>
          <a:stretch>
            <a:fillRect/>
          </a:stretch>
        </p:blipFill>
        <p:spPr bwMode="auto">
          <a:xfrm>
            <a:off x="2753083" y="1430236"/>
            <a:ext cx="1872185" cy="131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rcRect l="84" r="84"/>
          <a:stretch>
            <a:fillRect/>
          </a:stretch>
        </p:blipFill>
        <p:spPr bwMode="auto">
          <a:xfrm>
            <a:off x="535225" y="1432629"/>
            <a:ext cx="2151373" cy="132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descr="https://kazpravda.kz/media/ckeditor_files/share/2024/03/01/25.JPG" id="1029" name="Picture 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42524" y="2571195"/>
            <a:ext cx="2631147" cy="1480020"/>
          </a:xfrm>
          <a:prstGeom prst="rect">
            <a:avLst/>
          </a:prstGeom>
          <a:noFill/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r:embed="rId5"/>
          <a:srcRect b="3" l="250" r="124" t="1309"/>
          <a:stretch>
            <a:fillRect/>
          </a:stretch>
        </p:blipFill>
        <p:spPr bwMode="auto">
          <a:xfrm>
            <a:off x="5911192" y="2148855"/>
            <a:ext cx="2101418" cy="39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6436289" y="4084555"/>
            <a:ext cx="25557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Зеленеет рассада в горшочках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29414" y="2731933"/>
            <a:ext cx="5705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Заседание сената парламента РК - Вопросы использования пастбищ</a:t>
            </a:r>
          </a:p>
        </p:txBody>
      </p:sp>
      <p:pic>
        <p:nvPicPr>
          <p:cNvPr id="13" name="Picture 3"/>
          <p:cNvPicPr>
            <a:picLocks noChangeArrowheads="1" noChangeAspect="1"/>
          </p:cNvPicPr>
          <p:nvPr/>
        </p:nvPicPr>
        <p:blipFill>
          <a:blip r:embed="rId6"/>
          <a:srcRect b="1311" l="92" r="605" t="631"/>
          <a:stretch>
            <a:fillRect/>
          </a:stretch>
        </p:blipFill>
        <p:spPr bwMode="auto">
          <a:xfrm>
            <a:off x="205539" y="1718375"/>
            <a:ext cx="484660" cy="43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descr="Файл:QAZAQSTAN TV LOGO.png — Википедия" id="1032" name="AutoShape 8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C:\Users\Пользователь\Desktop\QAZAQSTAN_TV_LOGO.png" id="1033" name="Picture 9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3173636"/>
            <a:ext cx="1714480" cy="337804"/>
          </a:xfrm>
          <a:prstGeom prst="rect">
            <a:avLst/>
          </a:prstGeom>
          <a:noFill/>
        </p:spPr>
      </p:pic>
      <p:pic>
        <p:nvPicPr>
          <p:cNvPr id="16" name="Picture 4"/>
          <p:cNvPicPr>
            <a:picLocks noChangeArrowheads="1" noChangeAspect="1"/>
          </p:cNvPicPr>
          <p:nvPr/>
        </p:nvPicPr>
        <p:blipFill>
          <a:blip r:embed="rId8"/>
          <a:srcRect b="18" r="11"/>
          <a:stretch>
            <a:fillRect/>
          </a:stretch>
        </p:blipFill>
        <p:spPr bwMode="auto">
          <a:xfrm>
            <a:off x="274134" y="3511440"/>
            <a:ext cx="2255133" cy="170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4867374" y="1661344"/>
            <a:ext cx="2151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z="1200">
                <a:latin charset="0" panose="020B0604020202020204" pitchFamily="34" typeface="Arial"/>
                <a:cs charset="0" panose="020B0604020202020204" pitchFamily="34" typeface="Arial"/>
              </a:rPr>
              <a:t>Производство и оборот органической продукции</a:t>
            </a:r>
          </a:p>
        </p:txBody>
      </p:sp>
      <p:pic>
        <p:nvPicPr>
          <p:cNvPr id="1034" name="Picture 10"/>
          <p:cNvPicPr>
            <a:picLocks noChangeArrowheads="1" noChangeAspect="1"/>
          </p:cNvPicPr>
          <p:nvPr/>
        </p:nvPicPr>
        <p:blipFill>
          <a:blip cstate="print" r:embed="rId9"/>
          <a:srcRect l="104" r="82"/>
          <a:stretch>
            <a:fillRect/>
          </a:stretch>
        </p:blipFill>
        <p:spPr bwMode="auto">
          <a:xfrm>
            <a:off x="4872854" y="81001"/>
            <a:ext cx="2151373" cy="150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205539" y="5211668"/>
            <a:ext cx="23923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err="1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Тасқын</a:t>
            </a:r>
            <a:r>
              <a:rPr b="1" dirty="0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 </a:t>
            </a:r>
            <a:r>
              <a:rPr b="1" dirty="0" err="1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судың</a:t>
            </a:r>
            <a:r>
              <a:rPr b="1" dirty="0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 </a:t>
            </a:r>
            <a:r>
              <a:rPr b="1" dirty="0" err="1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егістікке</a:t>
            </a:r>
            <a:r>
              <a:rPr b="1" dirty="0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 </a:t>
            </a:r>
            <a:r>
              <a:rPr b="1" dirty="0" err="1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әсері</a:t>
            </a:r>
            <a:endParaRPr b="1" dirty="0" lang="ru-RU" sz="1200">
              <a:solidFill>
                <a:srgbClr val="2E391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4F0370-5613-451A-B243-416091C7D9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03401" y="3053278"/>
            <a:ext cx="3107791" cy="1597836"/>
          </a:xfrm>
          <a:prstGeom prst="rect">
            <a:avLst/>
          </a:prstGeom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68A7F4B-CBB4-4C9B-B47B-043D8B8A7C8B}"/>
              </a:ext>
            </a:extLst>
          </p:cNvPr>
          <p:cNvSpPr/>
          <p:nvPr/>
        </p:nvSpPr>
        <p:spPr>
          <a:xfrm>
            <a:off x="2686847" y="4664209"/>
            <a:ext cx="34693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z="10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Круглый стол по вопросам сельского хозяйства с Канадским профессором в </a:t>
            </a:r>
            <a:r>
              <a:rPr b="1" dirty="0" err="1" lang="ru-RU" sz="10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КазАТИУ</a:t>
            </a:r>
            <a:endParaRPr b="1" dirty="0" lang="ru-RU" sz="1000">
              <a:solidFill>
                <a:srgbClr val="2E391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A3190C-30D0-4B73-9BA2-64AEEB02C5C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0919" y="4453866"/>
            <a:ext cx="2612752" cy="1521018"/>
          </a:xfrm>
          <a:prstGeom prst="rect">
            <a:avLst/>
          </a:prstGeom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858FA69-E916-4BC1-9999-2F91E5A2ED93}"/>
              </a:ext>
            </a:extLst>
          </p:cNvPr>
          <p:cNvSpPr txBox="1"/>
          <p:nvPr/>
        </p:nvSpPr>
        <p:spPr>
          <a:xfrm>
            <a:off x="6360918" y="6055527"/>
            <a:ext cx="26311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dirty="0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Профессор РУДН читает лекции в </a:t>
            </a:r>
            <a:r>
              <a:rPr b="1" dirty="0" err="1" lang="ru-RU" sz="12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КазАТИУ</a:t>
            </a:r>
            <a:endParaRPr dirty="0" lang="ru-RU" sz="1200">
              <a:solidFill>
                <a:srgbClr val="2E391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3659DA-B5CC-4DF1-981E-96609F39B1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23413" y="5077414"/>
            <a:ext cx="3087779" cy="1554615"/>
          </a:xfrm>
          <a:prstGeom prst="rect">
            <a:avLst/>
          </a:prstGeom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531FA4A-5746-4E0B-8C81-06E23D817648}"/>
              </a:ext>
            </a:extLst>
          </p:cNvPr>
          <p:cNvSpPr txBox="1"/>
          <p:nvPr/>
        </p:nvSpPr>
        <p:spPr>
          <a:xfrm>
            <a:off x="758274" y="5711359"/>
            <a:ext cx="2045127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b="1" dirty="0" lang="kk-KZ" sz="1100">
                <a:solidFill>
                  <a:srgbClr val="2E391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Визит в КазАТИУ Романа Холубовича: профессора Университета естественных наук в Познани</a:t>
            </a:r>
            <a:endParaRPr b="1" dirty="0" lang="ru-RU" sz="1100">
              <a:solidFill>
                <a:srgbClr val="2E391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F21402-2C72-4929-B176-7AFF49DB57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16240" y="81001"/>
            <a:ext cx="1872185" cy="1480019"/>
          </a:xfrm>
          <a:prstGeom prst="rect">
            <a:avLst/>
          </a:prstGeom>
          <a:effectLst>
            <a:outerShdw algn="t" blurRad="50800" dir="54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3E586E9-128C-4F6D-92A5-D16348ACA626}"/>
              </a:ext>
            </a:extLst>
          </p:cNvPr>
          <p:cNvSpPr txBox="1"/>
          <p:nvPr/>
        </p:nvSpPr>
        <p:spPr>
          <a:xfrm>
            <a:off x="7147076" y="1607069"/>
            <a:ext cx="187218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dirty="0" lang="ru-RU" sz="1100">
                <a:latin charset="0" panose="020B0604020202020204" pitchFamily="34" typeface="Arial"/>
                <a:cs charset="0" panose="020B0604020202020204" pitchFamily="34" typeface="Arial"/>
              </a:rPr>
              <a:t>Лекция специалиста FAO </a:t>
            </a:r>
            <a:r>
              <a:rPr b="1" dirty="0" err="1" lang="ru-RU" sz="1100">
                <a:latin charset="0" panose="020B0604020202020204" pitchFamily="34" typeface="Arial"/>
                <a:cs charset="0" panose="020B0604020202020204" pitchFamily="34" typeface="Arial"/>
              </a:rPr>
              <a:t>Лачининского</a:t>
            </a:r>
            <a:r>
              <a:rPr b="1" dirty="0" lang="ru-RU" sz="1100">
                <a:latin charset="0" panose="020B0604020202020204" pitchFamily="34" typeface="Arial"/>
                <a:cs charset="0" panose="020B0604020202020204" pitchFamily="34" typeface="Arial"/>
              </a:rPr>
              <a:t> А.В. в </a:t>
            </a:r>
            <a:r>
              <a:rPr b="1" dirty="0" err="1" lang="ru-RU" sz="1100">
                <a:latin charset="0" panose="020B0604020202020204" pitchFamily="34" typeface="Arial"/>
                <a:cs charset="0" panose="020B0604020202020204" pitchFamily="34" typeface="Arial"/>
              </a:rPr>
              <a:t>КазАТИУ</a:t>
            </a:r>
            <a:endParaRPr dirty="0" lang="ru-RU" sz="1100"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1A911D74-EA3E-4715-BA51-C044DE0E98BD}"/>
              </a:ext>
            </a:extLst>
          </p:cNvPr>
          <p:cNvGraphicFramePr>
            <a:graphicFrameLocks noGrp="1"/>
          </p:cNvGraphicFramePr>
          <p:nvPr/>
        </p:nvGraphicFramePr>
        <p:xfrm>
          <a:off x="707961" y="83216"/>
          <a:ext cx="4023478" cy="1295400"/>
        </p:xfrm>
        <a:graphic>
          <a:graphicData uri="http://schemas.openxmlformats.org/drawingml/2006/table">
            <a:tbl>
              <a:tblPr bandRow="1" firstRow="1">
                <a:tableStyleId>{5940675A-B579-460E-94D1-54222C63F5DA}</a:tableStyleId>
              </a:tblPr>
              <a:tblGrid>
                <a:gridCol w="2735965">
                  <a:extLst>
                    <a:ext uri="{9D8B030D-6E8A-4147-A177-3AD203B41FA5}">
                      <a16:colId xmlns:a16="http://schemas.microsoft.com/office/drawing/2014/main" val="3352606309"/>
                    </a:ext>
                  </a:extLst>
                </a:gridCol>
                <a:gridCol w="1287513">
                  <a:extLst>
                    <a:ext uri="{9D8B030D-6E8A-4147-A177-3AD203B41FA5}">
                      <a16:colId xmlns:a16="http://schemas.microsoft.com/office/drawing/2014/main" val="1661442635"/>
                    </a:ext>
                  </a:extLst>
                </a:gridCol>
              </a:tblGrid>
              <a:tr h="244624">
                <a:tc gridSpan="2">
                  <a:txBody>
                    <a:bodyPr/>
                    <a:lstStyle/>
                    <a:p>
                      <a:pPr algn="ctr"/>
                      <a:r>
                        <a:rPr b="1"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Распространение информации в обществе, ед.</a:t>
                      </a:r>
                      <a:endParaRPr b="1"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0147421"/>
                  </a:ext>
                </a:extLst>
              </a:tr>
              <a:tr h="129560">
                <a:tc>
                  <a:txBody>
                    <a:bodyPr/>
                    <a:lstStyle/>
                    <a:p>
                      <a:r>
                        <a:rPr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Выступление на ТВ</a:t>
                      </a:r>
                      <a:endParaRPr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6</a:t>
                      </a:r>
                      <a:endParaRPr b="1"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635888"/>
                  </a:ext>
                </a:extLst>
              </a:tr>
              <a:tr h="158512">
                <a:tc>
                  <a:txBody>
                    <a:bodyPr/>
                    <a:lstStyle/>
                    <a:p>
                      <a:r>
                        <a:rPr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Публикация в газете </a:t>
                      </a:r>
                      <a:endParaRPr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2</a:t>
                      </a:r>
                      <a:endParaRPr b="1"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599945"/>
                  </a:ext>
                </a:extLst>
              </a:tr>
              <a:tr h="187464">
                <a:tc>
                  <a:txBody>
                    <a:bodyPr/>
                    <a:lstStyle/>
                    <a:p>
                      <a:r>
                        <a:rPr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Публикация на офиц. сайте вуза</a:t>
                      </a:r>
                      <a:endParaRPr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8</a:t>
                      </a:r>
                      <a:endParaRPr b="1"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8081191"/>
                  </a:ext>
                </a:extLst>
              </a:tr>
              <a:tr h="182954">
                <a:tc>
                  <a:txBody>
                    <a:bodyPr/>
                    <a:lstStyle/>
                    <a:p>
                      <a:r>
                        <a:rPr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Публикация в </a:t>
                      </a:r>
                      <a:r>
                        <a:rPr dirty="0" err="1" lang="en-US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facebook</a:t>
                      </a:r>
                      <a:endParaRPr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ru-RU" sz="1100">
                          <a:solidFill>
                            <a:srgbClr val="2E3917"/>
                          </a:solidFill>
                          <a:latin charset="0" panose="020B0604020202020204" pitchFamily="34" typeface="Arial"/>
                          <a:cs charset="0" panose="020B0604020202020204" pitchFamily="34" typeface="Arial"/>
                        </a:rPr>
                        <a:t>18</a:t>
                      </a:r>
                      <a:endParaRPr b="1" dirty="0" lang="ru-KZ" sz="1100">
                        <a:solidFill>
                          <a:srgbClr val="2E3917"/>
                        </a:solidFill>
                        <a:latin charset="0" panose="020B0604020202020204" pitchFamily="34" typeface="Arial"/>
                        <a:cs charset="0" panose="020B0604020202020204" pitchFamily="34"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268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408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6990635C-0709-418F-A0E6-45E27304D8F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504" y="678706"/>
          <a:ext cx="4382478" cy="5733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2173">
                  <a:extLst>
                    <a:ext uri="{9D8B030D-6E8A-4147-A177-3AD203B41FA5}">
                      <a16:colId xmlns:a16="http://schemas.microsoft.com/office/drawing/2014/main" val="2155624533"/>
                    </a:ext>
                  </a:extLst>
                </a:gridCol>
                <a:gridCol w="820305">
                  <a:extLst>
                    <a:ext uri="{9D8B030D-6E8A-4147-A177-3AD203B41FA5}">
                      <a16:colId xmlns:a16="http://schemas.microsoft.com/office/drawing/2014/main" val="799256658"/>
                    </a:ext>
                  </a:extLst>
                </a:gridCol>
              </a:tblGrid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«Подгорное-1», Акмолинская 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Жаксынский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П-799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59696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«Агрофирма Родина», Акмолинская обл., Целиноградский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П-803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5905309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ТОО «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Найдоровское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», Карагандинская обл., Осакаровский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П-855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9212041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kk-KZ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ТОО «Imex Group», г. Астана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П-800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408283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«Целинная 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агро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», Костанайская 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Карасуйский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П-802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0403784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kk-KZ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«Жұлдыз Диқан», Акмолинская обл., Егендыгинский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П-796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2989140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</a:t>
                      </a:r>
                      <a:r>
                        <a:rPr lang="en-US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«Led </a:t>
                      </a:r>
                      <a:r>
                        <a:rPr lang="en-US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SystemMedia</a:t>
                      </a:r>
                      <a:r>
                        <a:rPr lang="en-US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», </a:t>
                      </a:r>
                      <a:r>
                        <a:rPr lang="kk-KZ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Астана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П-804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177495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kk-KZ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«Восточно Казахстанская с/х опытная станция», ВКО, р-н Глубокое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П-805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1479340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kk-KZ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«Amanat Jer-2020», СКО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П-801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3107900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Шункырколь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», Акмолинская </a:t>
                      </a:r>
                      <a:r>
                        <a:rPr lang="ru-RU" sz="1200" b="1" dirty="0" err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</a:t>
                      </a: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Жаксынский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П-797</a:t>
                      </a:r>
                      <a:endParaRPr lang="ru-KZ" sz="1200" b="1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0032844"/>
                  </a:ext>
                </a:extLst>
              </a:tr>
              <a:tr h="52121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kk-KZ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«Қоржынкөл-А», Акмолинская обл., Егендыгинский р-н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b="1" dirty="0">
                          <a:solidFill>
                            <a:srgbClr val="37441C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П-798</a:t>
                      </a:r>
                      <a:endParaRPr lang="ru-KZ" sz="1200" b="1" dirty="0">
                        <a:solidFill>
                          <a:srgbClr val="37441C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0598865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7D6536-F626-407C-89DC-CCD6451A3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sz="14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1D26735-7944-446B-862E-E10C47F5F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6632"/>
            <a:ext cx="4176464" cy="562074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БАЗЫ ПРОХОЖДЕНИЯ ПРОИЗВОДСТВЕННОЙ ПРАКТИКИ </a:t>
            </a:r>
            <a:endParaRPr lang="ru-KZ" sz="16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920AA5B-2244-4C8F-A111-0704700A835E}"/>
              </a:ext>
            </a:extLst>
          </p:cNvPr>
          <p:cNvSpPr txBox="1">
            <a:spLocks/>
          </p:cNvSpPr>
          <p:nvPr/>
        </p:nvSpPr>
        <p:spPr>
          <a:xfrm>
            <a:off x="4860034" y="109722"/>
            <a:ext cx="4176464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ДОСТИЖЕНИЯ СТУДЕНТОВ</a:t>
            </a:r>
            <a:endParaRPr lang="ru-KZ" sz="16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DA46B3-D41D-4F12-8A21-E5FE754D3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7090" y="671796"/>
            <a:ext cx="2347163" cy="17375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FC0E32-1087-4156-ADED-CA293A0F7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478" y="1916561"/>
            <a:ext cx="2717216" cy="1457512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9EB427A0-2BFF-4F6C-95F3-A1ACAD2E3C36}"/>
              </a:ext>
            </a:extLst>
          </p:cNvPr>
          <p:cNvSpPr txBox="1">
            <a:spLocks/>
          </p:cNvSpPr>
          <p:nvPr/>
        </p:nvSpPr>
        <p:spPr>
          <a:xfrm>
            <a:off x="4391472" y="2457426"/>
            <a:ext cx="1992560" cy="899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прохождения практики, участвовал в конкурсе </a:t>
            </a:r>
            <a:r>
              <a:rPr lang="kk-KZ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ТОО «</a:t>
            </a:r>
            <a:r>
              <a:rPr lang="en-US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Eurasia Group</a:t>
            </a: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- занял 1 место – Поездка в США</a:t>
            </a:r>
            <a:endParaRPr lang="ru-KZ" sz="12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E8C7E76-4114-4379-980E-A7091E5220EA}"/>
              </a:ext>
            </a:extLst>
          </p:cNvPr>
          <p:cNvSpPr txBox="1">
            <a:spLocks/>
          </p:cNvSpPr>
          <p:nvPr/>
        </p:nvSpPr>
        <p:spPr>
          <a:xfrm>
            <a:off x="7209822" y="883511"/>
            <a:ext cx="1583451" cy="683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Муканов </a:t>
            </a:r>
            <a:r>
              <a:rPr lang="ru-RU" sz="1200" b="1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Ернур</a:t>
            </a:r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студент 4 к.</a:t>
            </a:r>
            <a:endParaRPr lang="ru-KZ" sz="12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488D6C6-B196-4073-8FA9-A4B2762F4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822" y="4757946"/>
            <a:ext cx="1794916" cy="125626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725872B-E7C7-4E6B-B58C-333F5C67C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822" y="3429000"/>
            <a:ext cx="1790424" cy="125626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AD0C67-51C3-4344-A675-FC328A406A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551" y="3530098"/>
            <a:ext cx="2288702" cy="234717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845A6D4D-9C2B-4B03-9AF2-67D850FA7744}"/>
              </a:ext>
            </a:extLst>
          </p:cNvPr>
          <p:cNvSpPr txBox="1">
            <a:spLocks/>
          </p:cNvSpPr>
          <p:nvPr/>
        </p:nvSpPr>
        <p:spPr>
          <a:xfrm>
            <a:off x="4524527" y="5960288"/>
            <a:ext cx="2592288" cy="451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Предметная олимпиада в </a:t>
            </a:r>
            <a:r>
              <a:rPr lang="ru-RU" sz="1200" b="1" dirty="0" err="1">
                <a:solidFill>
                  <a:srgbClr val="2E3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КазНАИУ</a:t>
            </a:r>
            <a:endParaRPr lang="ru-KZ" sz="1200" b="1" dirty="0">
              <a:solidFill>
                <a:srgbClr val="2E39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877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Возможно, это изображение текст">
            <a:extLst>
              <a:ext uri="{FF2B5EF4-FFF2-40B4-BE49-F238E27FC236}">
                <a16:creationId xmlns:a16="http://schemas.microsoft.com/office/drawing/2014/main" id="{68B93E09-D8A1-424E-90B9-9D1D5735F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41" y="15550"/>
            <a:ext cx="2227050" cy="138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E4B04EE8-5B15-455A-8F82-61A94BB7A5F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55776" y="2636912"/>
          <a:ext cx="6408712" cy="4046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626696575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86263985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830853324"/>
                    </a:ext>
                  </a:extLst>
                </a:gridCol>
                <a:gridCol w="874440">
                  <a:extLst>
                    <a:ext uri="{9D8B030D-6E8A-4147-A177-3AD203B41FA5}">
                      <a16:colId xmlns:a16="http://schemas.microsoft.com/office/drawing/2014/main" val="411411955"/>
                    </a:ext>
                  </a:extLst>
                </a:gridCol>
                <a:gridCol w="1141784">
                  <a:extLst>
                    <a:ext uri="{9D8B030D-6E8A-4147-A177-3AD203B41FA5}">
                      <a16:colId xmlns:a16="http://schemas.microsoft.com/office/drawing/2014/main" val="117771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</a:t>
                      </a:r>
                      <a:endParaRPr lang="ru-KZ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Основание обновления</a:t>
                      </a:r>
                      <a:endParaRPr lang="ru-KZ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обновления / РО</a:t>
                      </a:r>
                      <a:endParaRPr lang="ru-KZ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обновления</a:t>
                      </a:r>
                      <a:endParaRPr lang="ru-KZ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Причина обновления</a:t>
                      </a:r>
                      <a:endParaRPr lang="ru-KZ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75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6В08101 Агрономия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пересмотр часовой нагрузки по видам занятий (в бакалавриате) фундаментальных дисциплин по </a:t>
                      </a:r>
                      <a:r>
                        <a:rPr lang="ru-RU" sz="105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АгроПаритех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в том числе разделение обще приведенных кредитов</a:t>
                      </a:r>
                      <a:endParaRPr lang="ru-KZ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основана на новых НПА по реализацию Закона РК от 4 июля 2018 года №171-VI «О внесении изменений и дополнений в некоторые законодательные акты РК по вопросам расширения академической и управленческой самостоятельности высших учебных заведений», и в соответствии с профессиональными стандартами</a:t>
                      </a:r>
                      <a:endParaRPr lang="ru-KZ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15.04.2024  / 82,64%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08101 Генетика и селекция сельскохозяйственных культур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ru-RU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просьбе работодателей в соответствии с </a:t>
                      </a:r>
                      <a:r>
                        <a:rPr lang="ru-RU" sz="105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профессиона-льными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стандартами</a:t>
                      </a:r>
                      <a:endParaRPr lang="ru-KZ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6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6В08105 Передовая </a:t>
                      </a:r>
                      <a:r>
                        <a:rPr lang="ru-RU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агрономичес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-кая наука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23.04.2024 / 85,49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683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7М08102 Агротехнология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11.04.2024 / 87,50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08102 Органическое земледелие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537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6В08102 Селекция и семеноводство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06.05.2024 / 87,06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866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7М08101 Селекция полевых культур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29.04.2024 / 87,20</a:t>
                      </a:r>
                      <a:endParaRPr lang="ru-KZ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413668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890698F-295E-4A73-AF1C-54BCBCD000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697" y="73555"/>
            <a:ext cx="4003994" cy="825587"/>
          </a:xfrm>
          <a:prstGeom prst="rect">
            <a:avLst/>
          </a:prstGeom>
          <a:ln>
            <a:solidFill>
              <a:srgbClr val="2E3917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200" b="1" dirty="0">
                <a:solidFill>
                  <a:srgbClr val="37441C"/>
                </a:solidFill>
                <a:latin typeface="Arial" charset="0"/>
                <a:cs typeface="Arial" charset="0"/>
              </a:rPr>
              <a:t>НАЦИОНАЛЬНЫЙ РЕЙТИНГ ВОСТРЕБОВАННОСТИ ОБРАЗОВАТЕЛЬНЫХ ПРОГРАММ </a:t>
            </a:r>
            <a:endParaRPr lang="ru-KZ" sz="1200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A9050C0-EC5C-43A6-9DDB-1E52ECD20C77}"/>
              </a:ext>
            </a:extLst>
          </p:cNvPr>
          <p:cNvSpPr txBox="1"/>
          <p:nvPr/>
        </p:nvSpPr>
        <p:spPr>
          <a:xfrm>
            <a:off x="2555776" y="2021017"/>
            <a:ext cx="6408712" cy="4577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2E3917"/>
                </a:solidFill>
                <a:latin typeface="Arial" charset="0"/>
                <a:cs typeface="Arial" charset="0"/>
              </a:rPr>
              <a:t>ОБНОВЛЕНИЯ ОП В 2023-2024 </a:t>
            </a:r>
            <a:r>
              <a:rPr lang="ru-RU" sz="1400" b="1" dirty="0" err="1">
                <a:solidFill>
                  <a:srgbClr val="2E3917"/>
                </a:solidFill>
                <a:latin typeface="Arial" charset="0"/>
                <a:cs typeface="Arial" charset="0"/>
              </a:rPr>
              <a:t>уч.г</a:t>
            </a:r>
            <a:r>
              <a:rPr lang="ru-RU" sz="1400" b="1" dirty="0">
                <a:solidFill>
                  <a:srgbClr val="2E3917"/>
                </a:solidFill>
                <a:latin typeface="Arial" charset="0"/>
                <a:cs typeface="Arial" charset="0"/>
              </a:rPr>
              <a:t>.</a:t>
            </a:r>
            <a:endParaRPr lang="ru-RU" sz="1400" b="1" dirty="0">
              <a:solidFill>
                <a:srgbClr val="2E3917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F2346C5-486D-47D2-A256-F26BFB7049F2}"/>
              </a:ext>
            </a:extLst>
          </p:cNvPr>
          <p:cNvSpPr txBox="1"/>
          <p:nvPr/>
        </p:nvSpPr>
        <p:spPr>
          <a:xfrm>
            <a:off x="395536" y="1060889"/>
            <a:ext cx="3384376" cy="7145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37441C"/>
                </a:solidFill>
                <a:latin typeface="Arial" charset="0"/>
                <a:cs typeface="Arial" charset="0"/>
              </a:rPr>
              <a:t>ОП 6В081 7М081 6</a:t>
            </a:r>
            <a:r>
              <a:rPr lang="en-US" sz="1400" b="1" dirty="0">
                <a:solidFill>
                  <a:srgbClr val="37441C"/>
                </a:solidFill>
                <a:latin typeface="Arial" charset="0"/>
                <a:cs typeface="Arial" charset="0"/>
              </a:rPr>
              <a:t>D</a:t>
            </a:r>
            <a:r>
              <a:rPr lang="ru-RU" sz="1400" b="1" dirty="0">
                <a:solidFill>
                  <a:srgbClr val="37441C"/>
                </a:solidFill>
                <a:latin typeface="Arial" charset="0"/>
                <a:cs typeface="Arial" charset="0"/>
              </a:rPr>
              <a:t>081 Агрономия – </a:t>
            </a:r>
            <a:r>
              <a:rPr lang="en-US" sz="1400" b="1" dirty="0">
                <a:solidFill>
                  <a:srgbClr val="37441C"/>
                </a:solidFill>
                <a:latin typeface="Arial" charset="0"/>
                <a:cs typeface="Arial" charset="0"/>
              </a:rPr>
              <a:t>I</a:t>
            </a:r>
            <a:r>
              <a:rPr lang="ru-RU" sz="1400" b="1" dirty="0">
                <a:solidFill>
                  <a:srgbClr val="37441C"/>
                </a:solidFill>
                <a:latin typeface="Arial" charset="0"/>
                <a:cs typeface="Arial" charset="0"/>
              </a:rPr>
              <a:t> место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0AEA11-6291-463A-9180-086620A7B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768" y="484231"/>
            <a:ext cx="2360973" cy="9986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BBAC553-4CCF-41B0-818F-5355FDDD1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302" y="1916325"/>
            <a:ext cx="7157324" cy="24386"/>
          </a:xfrm>
          <a:prstGeom prst="rect">
            <a:avLst/>
          </a:prstGeom>
          <a:ln w="3175">
            <a:solidFill>
              <a:srgbClr val="2E3917"/>
            </a:solidFill>
          </a:ln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AFC79C3E-13C0-4CE7-BA0F-703CCF65DF20}"/>
              </a:ext>
            </a:extLst>
          </p:cNvPr>
          <p:cNvSpPr txBox="1"/>
          <p:nvPr/>
        </p:nvSpPr>
        <p:spPr>
          <a:xfrm>
            <a:off x="149921" y="6093296"/>
            <a:ext cx="2333848" cy="4577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E3917"/>
            </a:solidFill>
          </a:ln>
        </p:spPr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2E3917"/>
                </a:solidFill>
                <a:latin typeface="Arial" charset="0"/>
                <a:cs typeface="Arial" charset="0"/>
              </a:rPr>
              <a:t>АККРЕДИТАЦИЯ 2 ОП в 2024 г. на 5 лет</a:t>
            </a:r>
            <a:endParaRPr lang="ru-RU" sz="1400" b="1" dirty="0">
              <a:solidFill>
                <a:srgbClr val="2E3917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FC7EA6-F763-41B7-9BC1-2A93AF5DC0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920" y="2004853"/>
            <a:ext cx="1865538" cy="26702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BEDC186-7128-4667-B4EE-292F530D56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302" y="3645025"/>
            <a:ext cx="1650466" cy="233706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8AC5333-AD59-4452-BCEC-EEEC7DCF3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b="1" smtClean="0">
                <a:solidFill>
                  <a:srgbClr val="3744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ru-RU" sz="1600" b="1" dirty="0">
              <a:solidFill>
                <a:srgbClr val="3744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AAF0E4DF-D6D3-4349-98E2-7FF960732774}"/>
              </a:ext>
            </a:extLst>
          </p:cNvPr>
          <p:cNvSpPr txBox="1"/>
          <p:nvPr/>
        </p:nvSpPr>
        <p:spPr>
          <a:xfrm>
            <a:off x="5971704" y="1403867"/>
            <a:ext cx="2992784" cy="457793"/>
          </a:xfrm>
          <a:prstGeom prst="rect">
            <a:avLst/>
          </a:prstGeom>
          <a:noFill/>
          <a:ln>
            <a:solidFill>
              <a:srgbClr val="2E3917"/>
            </a:solidFill>
          </a:ln>
        </p:spPr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srgbClr val="37441C"/>
                </a:solidFill>
                <a:latin typeface="Arial" charset="0"/>
                <a:cs typeface="Arial" charset="0"/>
              </a:rPr>
              <a:t>ОП 6В08101 Агрономия – </a:t>
            </a:r>
            <a:r>
              <a:rPr lang="en-US" sz="1100" b="1" dirty="0">
                <a:solidFill>
                  <a:srgbClr val="37441C"/>
                </a:solidFill>
                <a:latin typeface="Arial" charset="0"/>
                <a:cs typeface="Arial" charset="0"/>
              </a:rPr>
              <a:t>I</a:t>
            </a:r>
            <a:r>
              <a:rPr lang="ru-RU" sz="1100" b="1" dirty="0">
                <a:solidFill>
                  <a:srgbClr val="37441C"/>
                </a:solidFill>
                <a:latin typeface="Arial" charset="0"/>
                <a:cs typeface="Arial" charset="0"/>
              </a:rPr>
              <a:t>; </a:t>
            </a:r>
          </a:p>
          <a:p>
            <a:pPr algn="ctr">
              <a:defRPr/>
            </a:pPr>
            <a:r>
              <a:rPr lang="ru-RU" sz="1100" b="1" dirty="0">
                <a:solidFill>
                  <a:srgbClr val="37441C"/>
                </a:solidFill>
                <a:latin typeface="Arial" charset="0"/>
                <a:cs typeface="Arial" charset="0"/>
              </a:rPr>
              <a:t>6В08102 Селекция и семеноводство - </a:t>
            </a:r>
            <a:r>
              <a:rPr lang="en-US" sz="1100" b="1" dirty="0">
                <a:solidFill>
                  <a:srgbClr val="37441C"/>
                </a:solidFill>
                <a:latin typeface="Arial" charset="0"/>
                <a:cs typeface="Arial" charset="0"/>
              </a:rPr>
              <a:t>II</a:t>
            </a:r>
            <a:endParaRPr lang="ru-RU" sz="1100" b="1" dirty="0">
              <a:solidFill>
                <a:srgbClr val="37441C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643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</TotalTime>
  <Words>1388</Words>
  <Application>Microsoft Office PowerPoint</Application>
  <PresentationFormat>Экран (4:3)</PresentationFormat>
  <Paragraphs>227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«МОДЕЛИРОВАНИЕ ОБРАЗОВАТЕЛЬНЫХ ПРОГРАММ  С ИНТЕГРАЦИЕЙ В ЗАРУБЕЖНУЮ  СИСТЕМУ ОБРАЗОВАНИЯ»</vt:lpstr>
      <vt:lpstr>ИНТЕГРАЦИЯ В ЗАРУБЕЖНУЮ СИСТЕМУ ОБРАЗОВАНИИ КАК ПОИСК ЭФФЕКТИВНЫХ МОДЕЛЕЙ В УСЛОВИЯХ ГЛОБАЛИЗАЦИИ</vt:lpstr>
      <vt:lpstr>Важно! Адаптация образовательных программ к требованиям современного рынка труда, решающая роль партнерства с производством и вузами – партнерами в обеспечении практического опыта для обучающихся и разработки актуальных образовательных программ. </vt:lpstr>
      <vt:lpstr>Значение при подготовке образовательных программ несут:</vt:lpstr>
      <vt:lpstr>МЕЖДУНАРОДНОЕ СОТРУДНИЧЕСТВО</vt:lpstr>
      <vt:lpstr>ПОВЫШЕНИЕ КВАЛИФИКАЦИИ</vt:lpstr>
      <vt:lpstr>Презентация PowerPoint</vt:lpstr>
      <vt:lpstr>БАЗЫ ПРОХОЖДЕНИЯ ПРОИЗВОДСТВЕННОЙ ПРАКТИКИ </vt:lpstr>
      <vt:lpstr>НАЦИОНАЛЬНЫЙ РЕЙТИНГ ВОСТРЕБОВАННОСТИ ОБРАЗОВАТЕЛЬНЫХ ПРОГРАММ </vt:lpstr>
      <vt:lpstr>ЦЕЛЕВАЯ МОДЕЛЬ ОБРАЗОВАНИЯ – подготовка обучающихся  для производства и научной деятельности  на отечественном и мировом уровнях </vt:lpstr>
      <vt:lpstr>ОБРАЗОВАТЕЛЬНАЯ МОДЕЛЬ –  ПОДГОТОВКА ОБУЧАЮЩИХСЯ С ВОЗМОЖНОСТЬЮ ВЫБОРА НАУЧНОГО НАПРАВЛЕНИЯ В ПРОЦЕССЕ ОБУЧЕНИЯ</vt:lpstr>
      <vt:lpstr>НАУЧНАЯ ДЕЯТЕЛЬНОСТЬ</vt:lpstr>
      <vt:lpstr>ПОЛЕВОЙ СТАЦИОНАР КАФЕДРЫ В 2024 г. (ТОО «НПЦ ЗХ им. А.Бараева») </vt:lpstr>
      <vt:lpstr>Ecological variety testing of crops of Chinese selection - millet, soybeans, rapeseed, wheat, perennial wheat, potatoes, etc. (since 2016 - 2024)</vt:lpstr>
      <vt:lpstr>ПУБЛИКАЦИОННАЯ АКТИВНОСТЬ</vt:lpstr>
      <vt:lpstr>Проблемы:</vt:lpstr>
      <vt:lpstr>Перспективные направления…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</dc:creator>
  <cp:lastModifiedBy>Студент</cp:lastModifiedBy>
  <cp:revision>173</cp:revision>
  <cp:lastPrinted>2024-09-12T08:38:50Z</cp:lastPrinted>
  <dcterms:created xsi:type="dcterms:W3CDTF">2023-11-14T03:03:31Z</dcterms:created>
  <dcterms:modified xsi:type="dcterms:W3CDTF">2025-04-25T03:26:17Z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12723378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S10.3.1</vt:lpwstr>
  </property>
</Properties>
</file>