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3" r:id="rId3"/>
    <p:sldId id="276" r:id="rId4"/>
    <p:sldId id="279" r:id="rId5"/>
    <p:sldId id="278" r:id="rId6"/>
    <p:sldId id="262" r:id="rId7"/>
    <p:sldId id="277" r:id="rId8"/>
    <p:sldId id="271" r:id="rId9"/>
  </p:sldIdLst>
  <p:sldSz cx="12190413" cy="6859588"/>
  <p:notesSz cx="9144000" cy="6858000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35458B"/>
    <a:srgbClr val="003399"/>
    <a:srgbClr val="28356A"/>
    <a:srgbClr val="3D50A1"/>
    <a:srgbClr val="000060"/>
    <a:srgbClr val="99CCFF"/>
    <a:srgbClr val="AFD7FF"/>
    <a:srgbClr val="6699FF"/>
    <a:srgbClr val="000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1392" y="89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628401505387899E-2"/>
          <c:y val="2.8506332973938422E-2"/>
          <c:w val="0.94011433260249999"/>
          <c:h val="0.8137230045414447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515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  <c:pt idx="3">
                  <c:v>2017-2018</c:v>
                </c:pt>
                <c:pt idx="4">
                  <c:v>2018-2019</c:v>
                </c:pt>
                <c:pt idx="5">
                  <c:v>2019-2020</c:v>
                </c:pt>
                <c:pt idx="6">
                  <c:v>2020-2021</c:v>
                </c:pt>
                <c:pt idx="7">
                  <c:v>2021-2022</c:v>
                </c:pt>
                <c:pt idx="8">
                  <c:v>2022-2023</c:v>
                </c:pt>
                <c:pt idx="9">
                  <c:v>2023-2024</c:v>
                </c:pt>
                <c:pt idx="10">
                  <c:v>2024-2025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грант</c:v>
                </c:pt>
              </c:strCache>
            </c:strRef>
          </c:tx>
          <c:spPr>
            <a:solidFill>
              <a:srgbClr val="92D050"/>
            </a:solidFill>
            <a:ln w="9525" cap="flat" cmpd="sng" algn="ctr">
              <a:solidFill>
                <a:schemeClr val="tx1"/>
              </a:solidFill>
              <a:round/>
            </a:ln>
            <a:effectLst/>
            <a:sp3d contourW="9525">
              <a:contourClr>
                <a:schemeClr val="tx1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33CC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  <c:pt idx="3">
                  <c:v>2017-2018</c:v>
                </c:pt>
                <c:pt idx="4">
                  <c:v>2018-2019</c:v>
                </c:pt>
                <c:pt idx="5">
                  <c:v>2019-2020</c:v>
                </c:pt>
                <c:pt idx="6">
                  <c:v>2020-2021</c:v>
                </c:pt>
                <c:pt idx="7">
                  <c:v>2021-2022</c:v>
                </c:pt>
                <c:pt idx="8">
                  <c:v>2022-2023</c:v>
                </c:pt>
                <c:pt idx="9">
                  <c:v>2023-2024</c:v>
                </c:pt>
                <c:pt idx="10">
                  <c:v>2024-2025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250</c:v>
                </c:pt>
                <c:pt idx="1">
                  <c:v>340</c:v>
                </c:pt>
                <c:pt idx="2">
                  <c:v>355</c:v>
                </c:pt>
                <c:pt idx="3">
                  <c:v>630</c:v>
                </c:pt>
                <c:pt idx="4">
                  <c:v>656</c:v>
                </c:pt>
                <c:pt idx="5">
                  <c:v>795</c:v>
                </c:pt>
                <c:pt idx="6">
                  <c:v>641</c:v>
                </c:pt>
                <c:pt idx="7">
                  <c:v>515</c:v>
                </c:pt>
                <c:pt idx="8">
                  <c:v>505</c:v>
                </c:pt>
                <c:pt idx="9">
                  <c:v>647</c:v>
                </c:pt>
                <c:pt idx="10">
                  <c:v>805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платное</c:v>
                </c:pt>
              </c:strCache>
            </c:strRef>
          </c:tx>
          <c:spPr>
            <a:solidFill>
              <a:srgbClr val="FFFF00"/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  <c:pt idx="3">
                  <c:v>2017-2018</c:v>
                </c:pt>
                <c:pt idx="4">
                  <c:v>2018-2019</c:v>
                </c:pt>
                <c:pt idx="5">
                  <c:v>2019-2020</c:v>
                </c:pt>
                <c:pt idx="6">
                  <c:v>2020-2021</c:v>
                </c:pt>
                <c:pt idx="7">
                  <c:v>2021-2022</c:v>
                </c:pt>
                <c:pt idx="8">
                  <c:v>2022-2023</c:v>
                </c:pt>
                <c:pt idx="9">
                  <c:v>2023-2024</c:v>
                </c:pt>
                <c:pt idx="10">
                  <c:v>2024-2025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185</c:v>
                </c:pt>
                <c:pt idx="1">
                  <c:v>137</c:v>
                </c:pt>
                <c:pt idx="2">
                  <c:v>131</c:v>
                </c:pt>
                <c:pt idx="3">
                  <c:v>63</c:v>
                </c:pt>
                <c:pt idx="4">
                  <c:v>55</c:v>
                </c:pt>
                <c:pt idx="5">
                  <c:v>39</c:v>
                </c:pt>
                <c:pt idx="6">
                  <c:v>50</c:v>
                </c:pt>
                <c:pt idx="7">
                  <c:v>45</c:v>
                </c:pt>
                <c:pt idx="8">
                  <c:v>39</c:v>
                </c:pt>
                <c:pt idx="9">
                  <c:v>41</c:v>
                </c:pt>
                <c:pt idx="10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767938112"/>
        <c:axId val="767928312"/>
        <c:axId val="0"/>
      </c:bar3DChart>
      <c:catAx>
        <c:axId val="76793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rgbClr val="11116F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67928312"/>
        <c:crosses val="autoZero"/>
        <c:auto val="1"/>
        <c:lblAlgn val="ctr"/>
        <c:lblOffset val="100"/>
        <c:noMultiLvlLbl val="0"/>
      </c:catAx>
      <c:valAx>
        <c:axId val="767928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67938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494890334769784E-2"/>
          <c:y val="8.550536191100927E-2"/>
          <c:w val="0.90698238334574277"/>
          <c:h val="0.64385798204613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16 квалификации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  <a:effectLst/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2017</c:v>
                </c:pt>
                <c:pt idx="2">
                  <c:v>2021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9</c:v>
                </c:pt>
                <c:pt idx="2">
                  <c:v>16</c:v>
                </c:pt>
                <c:pt idx="3">
                  <c:v>18</c:v>
                </c:pt>
                <c:pt idx="4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C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2017</c:v>
                </c:pt>
                <c:pt idx="2">
                  <c:v>2021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607930328"/>
        <c:axId val="607931504"/>
      </c:barChart>
      <c:catAx>
        <c:axId val="607930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accent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7931504"/>
        <c:crosses val="autoZero"/>
        <c:auto val="1"/>
        <c:lblAlgn val="ctr"/>
        <c:lblOffset val="100"/>
        <c:noMultiLvlLbl val="0"/>
      </c:catAx>
      <c:valAx>
        <c:axId val="607931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7930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05481459155803"/>
          <c:y val="0.1057633922275435"/>
          <c:w val="0.90698238334574277"/>
          <c:h val="0.535394650164289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6666FF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6666FF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6666FF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6666FF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Электрооборудование</c:v>
                </c:pt>
                <c:pt idx="1">
                  <c:v>Техническая эксплуатация</c:v>
                </c:pt>
                <c:pt idx="2">
                  <c:v>Электроснабжение</c:v>
                </c:pt>
                <c:pt idx="3">
                  <c:v>Автоматизация и упр</c:v>
                </c:pt>
                <c:pt idx="4">
                  <c:v>Учет и аудит</c:v>
                </c:pt>
                <c:pt idx="5">
                  <c:v>Стройтельство</c:v>
                </c:pt>
                <c:pt idx="6">
                  <c:v>Технология машиностроение</c:v>
                </c:pt>
                <c:pt idx="7">
                  <c:v>Сварочное дело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366</c:v>
                </c:pt>
                <c:pt idx="1">
                  <c:v>359</c:v>
                </c:pt>
                <c:pt idx="2">
                  <c:v>300</c:v>
                </c:pt>
                <c:pt idx="3">
                  <c:v>259</c:v>
                </c:pt>
                <c:pt idx="4">
                  <c:v>108</c:v>
                </c:pt>
                <c:pt idx="5">
                  <c:v>81</c:v>
                </c:pt>
                <c:pt idx="6">
                  <c:v>7</c:v>
                </c:pt>
                <c:pt idx="7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6">
                <a:tint val="77000"/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Электрооборудование</c:v>
                </c:pt>
                <c:pt idx="1">
                  <c:v>Техническая эксплуатация</c:v>
                </c:pt>
                <c:pt idx="2">
                  <c:v>Электроснабжение</c:v>
                </c:pt>
                <c:pt idx="3">
                  <c:v>Автоматизация и упр</c:v>
                </c:pt>
                <c:pt idx="4">
                  <c:v>Учет и аудит</c:v>
                </c:pt>
                <c:pt idx="5">
                  <c:v>Стройтельство</c:v>
                </c:pt>
                <c:pt idx="6">
                  <c:v>Технология машиностроение</c:v>
                </c:pt>
                <c:pt idx="7">
                  <c:v>Сварочное дело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274</c:v>
                </c:pt>
                <c:pt idx="1">
                  <c:v>269</c:v>
                </c:pt>
                <c:pt idx="2">
                  <c:v>225</c:v>
                </c:pt>
                <c:pt idx="3">
                  <c:v>194</c:v>
                </c:pt>
                <c:pt idx="4">
                  <c:v>81</c:v>
                </c:pt>
                <c:pt idx="5">
                  <c:v>60</c:v>
                </c:pt>
                <c:pt idx="6">
                  <c:v>5</c:v>
                </c:pt>
                <c:pt idx="7">
                  <c:v>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738146208"/>
        <c:axId val="738166200"/>
      </c:barChart>
      <c:catAx>
        <c:axId val="738146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20" normalizeH="0" baseline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8166200"/>
        <c:crosses val="autoZero"/>
        <c:auto val="1"/>
        <c:lblAlgn val="ctr"/>
        <c:lblOffset val="100"/>
        <c:noMultiLvlLbl val="0"/>
      </c:catAx>
      <c:valAx>
        <c:axId val="738166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8146208"/>
        <c:crosses val="autoZero"/>
        <c:crossBetween val="between"/>
      </c:valAx>
      <c:sp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8952C-3347-427A-B211-7501AAF5C8D9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87588" y="514350"/>
            <a:ext cx="456882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97637-3055-4732-9584-48CCA3D03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A4F511-4C8E-499F-B237-43BEA856049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630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97637-3055-4732-9584-48CCA3D0335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855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22"/>
            <a:ext cx="10361851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2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3" y="273112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3" y="1435434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42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2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895406" y="-2402854"/>
            <a:ext cx="7000924" cy="7000924"/>
          </a:xfrm>
          <a:prstGeom prst="ellipse">
            <a:avLst/>
          </a:prstGeom>
          <a:blipFill dpi="0" rotWithShape="1">
            <a:blip r:embed="rId2"/>
            <a:srcRect/>
            <a:stretch>
              <a:fillRect l="-6000" t="19000" r="9000" b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582" y="1701602"/>
            <a:ext cx="7776864" cy="1957441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3D50A1"/>
                </a:solidFill>
                <a:latin typeface="SF Pro Display" pitchFamily="50" charset="0"/>
                <a:ea typeface="SF Pro Display" pitchFamily="50" charset="0"/>
                <a:cs typeface="Times New Roman" pitchFamily="18" charset="0"/>
              </a:rPr>
              <a:t>ОСНОВНЫЕ ПРИНЦИПЫ ДУАЛЬНОГО ОБУЧЕНИЯ И ИХ ПРИМЕНЕНИЕ В </a:t>
            </a:r>
            <a:r>
              <a:rPr lang="ru-RU" sz="3600" b="1" dirty="0" smtClean="0">
                <a:solidFill>
                  <a:srgbClr val="3D50A1"/>
                </a:solidFill>
                <a:latin typeface="SF Pro Display" pitchFamily="50" charset="0"/>
                <a:ea typeface="SF Pro Display" pitchFamily="50" charset="0"/>
                <a:cs typeface="Times New Roman" pitchFamily="18" charset="0"/>
              </a:rPr>
              <a:t>КЕНТАУСКОМ </a:t>
            </a:r>
            <a:r>
              <a:rPr lang="ru-RU" sz="3600" b="1" dirty="0">
                <a:solidFill>
                  <a:srgbClr val="3D50A1"/>
                </a:solidFill>
                <a:latin typeface="SF Pro Display" pitchFamily="50" charset="0"/>
                <a:ea typeface="SF Pro Display" pitchFamily="50" charset="0"/>
                <a:cs typeface="Times New Roman" pitchFamily="18" charset="0"/>
              </a:rPr>
              <a:t>ПОЛИТЕХНИЧЕСКОМ КОЛЛЕДЖЕ</a:t>
            </a:r>
          </a:p>
        </p:txBody>
      </p:sp>
      <p:pic>
        <p:nvPicPr>
          <p:cNvPr id="8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32252" y="-933896"/>
            <a:ext cx="576064" cy="65005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87294" y="-774397"/>
            <a:ext cx="757906" cy="388151"/>
          </a:xfrm>
          <a:prstGeom prst="rect">
            <a:avLst/>
          </a:prstGeom>
        </p:spPr>
      </p:pic>
      <p:sp>
        <p:nvSpPr>
          <p:cNvPr id="10" name="Freeform 12"/>
          <p:cNvSpPr/>
          <p:nvPr/>
        </p:nvSpPr>
        <p:spPr>
          <a:xfrm>
            <a:off x="2404058" y="-891492"/>
            <a:ext cx="3260667" cy="532167"/>
          </a:xfrm>
          <a:custGeom>
            <a:avLst/>
            <a:gdLst/>
            <a:ahLst/>
            <a:cxnLst/>
            <a:rect l="l" t="t" r="r" b="b"/>
            <a:pathLst>
              <a:path w="5691454" h="985059">
                <a:moveTo>
                  <a:pt x="0" y="0"/>
                </a:moveTo>
                <a:lnTo>
                  <a:pt x="5691454" y="0"/>
                </a:lnTo>
                <a:lnTo>
                  <a:pt x="5691454" y="985059"/>
                </a:lnTo>
                <a:lnTo>
                  <a:pt x="0" y="98505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9"/>
          <a:stretch/>
        </p:blipFill>
        <p:spPr>
          <a:xfrm>
            <a:off x="622598" y="-936567"/>
            <a:ext cx="1552121" cy="5772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23109" y="1000902"/>
            <a:ext cx="10357094" cy="5214975"/>
          </a:xfrm>
          <a:prstGeom prst="roundRect">
            <a:avLst>
              <a:gd name="adj" fmla="val 5588"/>
            </a:avLst>
          </a:prstGeom>
          <a:solidFill>
            <a:srgbClr val="35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96509" y="1850363"/>
            <a:ext cx="4752527" cy="3880644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2000" dirty="0">
                <a:solidFill>
                  <a:schemeClr val="bg1"/>
                </a:solidFill>
              </a:rPr>
              <a:t>Образовательные программы </a:t>
            </a:r>
            <a:r>
              <a:rPr lang="ru-RU" sz="2000" dirty="0" smtClean="0">
                <a:solidFill>
                  <a:schemeClr val="bg1"/>
                </a:solidFill>
              </a:rPr>
              <a:t>с </a:t>
            </a:r>
            <a:r>
              <a:rPr lang="ru-RU" sz="2000" dirty="0">
                <a:solidFill>
                  <a:schemeClr val="bg1"/>
                </a:solidFill>
              </a:rPr>
              <a:t>использованием дуального обучения предусматривают теоретическое обучение в </a:t>
            </a:r>
            <a:r>
              <a:rPr lang="ru-RU" sz="2000" dirty="0" smtClean="0">
                <a:solidFill>
                  <a:schemeClr val="bg1"/>
                </a:solidFill>
              </a:rPr>
              <a:t>колледже и </a:t>
            </a:r>
            <a:r>
              <a:rPr lang="ru-RU" sz="2000" dirty="0">
                <a:solidFill>
                  <a:schemeClr val="bg1"/>
                </a:solidFill>
              </a:rPr>
              <a:t>производственное обучение в форме профессиональной практики на базе </a:t>
            </a:r>
            <a:r>
              <a:rPr lang="ru-RU" sz="2000" dirty="0" smtClean="0">
                <a:solidFill>
                  <a:schemeClr val="bg1"/>
                </a:solidFill>
              </a:rPr>
              <a:t>АО «КТЗ», </a:t>
            </a:r>
            <a:r>
              <a:rPr lang="ru-RU" sz="2000" dirty="0">
                <a:solidFill>
                  <a:schemeClr val="bg1"/>
                </a:solidFill>
              </a:rPr>
              <a:t>не менее шестидесяти процентов от объема учебного времени общепрофессиональных, специальных дисциплин и (или) базовых, профессиональных модулей.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6751" y="1500968"/>
            <a:ext cx="5128495" cy="1143265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solidFill>
                  <a:schemeClr val="bg1"/>
                </a:solidFill>
                <a:latin typeface="SF Pro Display" pitchFamily="50" charset="0"/>
                <a:ea typeface="SF Pro Display" pitchFamily="50" charset="0"/>
              </a:rPr>
              <a:t>Дуальное обучение</a:t>
            </a:r>
            <a:endParaRPr lang="ru-RU" sz="4000" b="1" dirty="0">
              <a:solidFill>
                <a:schemeClr val="bg1"/>
              </a:solidFill>
              <a:latin typeface="SF Pro Display" pitchFamily="50" charset="0"/>
              <a:ea typeface="SF Pro Display" pitchFamily="50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451736" y="2643976"/>
            <a:ext cx="4357718" cy="1588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1633525779_39-p-krasivie-mnogokvartirnie-doma-foto-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4816" y="3215480"/>
            <a:ext cx="3163134" cy="19155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9"/>
          <a:stretch/>
        </p:blipFill>
        <p:spPr>
          <a:xfrm>
            <a:off x="622598" y="-936567"/>
            <a:ext cx="1552121" cy="577242"/>
          </a:xfrm>
          <a:prstGeom prst="rect">
            <a:avLst/>
          </a:prstGeom>
        </p:spPr>
      </p:pic>
      <p:grpSp>
        <p:nvGrpSpPr>
          <p:cNvPr id="11" name="Group 12"/>
          <p:cNvGrpSpPr/>
          <p:nvPr/>
        </p:nvGrpSpPr>
        <p:grpSpPr>
          <a:xfrm>
            <a:off x="1859200" y="2823611"/>
            <a:ext cx="3378750" cy="2728018"/>
            <a:chOff x="0" y="0"/>
            <a:chExt cx="812800" cy="812800"/>
          </a:xfrm>
        </p:grpSpPr>
        <p:sp>
          <p:nvSpPr>
            <p:cNvPr id="12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8484" y="0"/>
                  </a:moveTo>
                  <a:lnTo>
                    <a:pt x="774316" y="0"/>
                  </a:lnTo>
                  <a:cubicBezTo>
                    <a:pt x="784522" y="0"/>
                    <a:pt x="794311" y="4055"/>
                    <a:pt x="801528" y="11272"/>
                  </a:cubicBezTo>
                  <a:cubicBezTo>
                    <a:pt x="808745" y="18489"/>
                    <a:pt x="812800" y="28278"/>
                    <a:pt x="812800" y="38484"/>
                  </a:cubicBezTo>
                  <a:lnTo>
                    <a:pt x="812800" y="774316"/>
                  </a:lnTo>
                  <a:cubicBezTo>
                    <a:pt x="812800" y="784522"/>
                    <a:pt x="808745" y="794311"/>
                    <a:pt x="801528" y="801528"/>
                  </a:cubicBezTo>
                  <a:cubicBezTo>
                    <a:pt x="794311" y="808745"/>
                    <a:pt x="784522" y="812800"/>
                    <a:pt x="774316" y="812800"/>
                  </a:cubicBezTo>
                  <a:lnTo>
                    <a:pt x="38484" y="812800"/>
                  </a:lnTo>
                  <a:cubicBezTo>
                    <a:pt x="28278" y="812800"/>
                    <a:pt x="18489" y="808745"/>
                    <a:pt x="11272" y="801528"/>
                  </a:cubicBezTo>
                  <a:cubicBezTo>
                    <a:pt x="4055" y="794311"/>
                    <a:pt x="0" y="784522"/>
                    <a:pt x="0" y="774316"/>
                  </a:cubicBezTo>
                  <a:lnTo>
                    <a:pt x="0" y="38484"/>
                  </a:lnTo>
                  <a:cubicBezTo>
                    <a:pt x="0" y="28278"/>
                    <a:pt x="4055" y="18489"/>
                    <a:pt x="11272" y="11272"/>
                  </a:cubicBezTo>
                  <a:cubicBezTo>
                    <a:pt x="18489" y="4055"/>
                    <a:pt x="28278" y="0"/>
                    <a:pt x="38484" y="0"/>
                  </a:cubicBezTo>
                  <a:close/>
                </a:path>
              </a:pathLst>
            </a:custGeom>
            <a:blipFill>
              <a:blip r:embed="rId4"/>
              <a:stretch>
                <a:fillRect l="-2403" r="-31091"/>
              </a:stretch>
            </a:blipFill>
            <a:ln w="38100" cap="rnd">
              <a:solidFill>
                <a:srgbClr val="EDC254"/>
              </a:solidFill>
              <a:prstDash val="solid"/>
              <a:round/>
            </a:ln>
          </p:spPr>
        </p:sp>
      </p:grpSp>
    </p:spTree>
    <p:extLst>
      <p:ext uri="{BB962C8B-B14F-4D97-AF65-F5344CB8AC3E}">
        <p14:creationId xmlns:p14="http://schemas.microsoft.com/office/powerpoint/2010/main" val="330303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5303118" y="-60192"/>
            <a:ext cx="7704857" cy="7715616"/>
          </a:xfrm>
          <a:prstGeom prst="ellipse">
            <a:avLst/>
          </a:prstGeom>
          <a:solidFill>
            <a:srgbClr val="35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Колледж придает огромное значение получению качественного образования. Имея современную материально-техническую базу на </a:t>
            </a:r>
            <a:r>
              <a:rPr lang="ru-RU" sz="2000" dirty="0" err="1"/>
              <a:t>Кентауском</a:t>
            </a:r>
            <a:r>
              <a:rPr lang="ru-RU" sz="2000" dirty="0"/>
              <a:t> трансформаторном заводе, с 2014 года </a:t>
            </a:r>
            <a:r>
              <a:rPr lang="ru-RU" sz="2000" dirty="0" smtClean="0"/>
              <a:t>КПК </a:t>
            </a:r>
            <a:r>
              <a:rPr lang="ru-RU" sz="2000" dirty="0"/>
              <a:t>внедряет дуальную систему обучения по всем специальностям. </a:t>
            </a:r>
            <a:endParaRPr lang="ru-RU" sz="2000" dirty="0" smtClean="0"/>
          </a:p>
          <a:p>
            <a:pPr algn="ctr"/>
            <a:r>
              <a:rPr lang="ru-RU" sz="2000" dirty="0" smtClean="0"/>
              <a:t>Одним </a:t>
            </a:r>
            <a:r>
              <a:rPr lang="ru-RU" sz="2000" dirty="0"/>
              <a:t>из главных преимуществ дуального обучения в </a:t>
            </a:r>
            <a:r>
              <a:rPr lang="ru-RU" sz="2000" dirty="0" err="1"/>
              <a:t>Кентауском</a:t>
            </a:r>
            <a:r>
              <a:rPr lang="ru-RU" sz="2000" dirty="0"/>
              <a:t> политехническом колледже является, безусловно, полная </a:t>
            </a:r>
            <a:r>
              <a:rPr lang="ru-RU" sz="2000" dirty="0" err="1"/>
              <a:t>сформированность</a:t>
            </a:r>
            <a:r>
              <a:rPr lang="ru-RU" sz="2000" dirty="0"/>
              <a:t> нового сотрудника для работы на предприятии, отсутствие адаптационного, испытательного срока для его вливания в рабочий коллектив, возможность со студенческой скамьи планировать свой карьерный рост.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9"/>
          <a:stretch/>
        </p:blipFill>
        <p:spPr>
          <a:xfrm>
            <a:off x="-889570" y="-969811"/>
            <a:ext cx="1552121" cy="577242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453593" cy="935273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190810"/>
              </p:ext>
            </p:extLst>
          </p:nvPr>
        </p:nvGraphicFramePr>
        <p:xfrm>
          <a:off x="262559" y="705234"/>
          <a:ext cx="6120678" cy="5788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063"/>
                <a:gridCol w="2407433"/>
                <a:gridCol w="3392182"/>
              </a:tblGrid>
              <a:tr h="313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28" marR="514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Наименование специальности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28" marR="514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Наименование квалификации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28" marR="51428" marT="0" marB="0" anchor="ctr"/>
                </a:tc>
              </a:tr>
              <a:tr h="2391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 4110100– Учет и аудит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4S04110102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Бухгалтер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  <a:tr h="4048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 7130100 Электрооборудование (по видам и отраслям)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3W07130101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Электромонтер (по видам и отраслям)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4S07130103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Техник-электрик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  <a:tr h="4048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 7130200 – Электроснабжение (по отраслям)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3W07130201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Электромонтажник (по отраслям)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4S07130202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Техник-электрик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  <a:tr h="575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07130500 Возобновляемая энергетика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3W07130501 Оператор оборудования возобновляемой энергетики,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4S07130502 Техник-энергетик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  <a:tr h="784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 7130700 Техническое обслуживание, ремонт  и эксплуатация электромеханического оборудования (по видам и отраслям)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3W07130702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Электрослесарь по обслуживанию и ремонту электромеханического оборудования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4S07130704</a:t>
                      </a:r>
                      <a:r>
                        <a:rPr lang="ru-RU" sz="1000" baseline="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Техник-электромеханик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  <a:tr h="5881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 7140100 Автоматизация и управление технологическими процессами (по профилю)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3W07140101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Слесарь по обслуживанию и ремонту контрольно-измерительных приборов и автоматики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4S07140102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Техник-электромеханик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  <a:tr h="74580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7140200 Техническое обслуживание и ремонт автоматизированных систем производства (по отраслям) 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4S07140201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Техник-электроник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  <a:tr h="4048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 7320100 Строительство и эксплуатация зданий и сооружений*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1428" marR="514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3W07320104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Мастер строитель широкого профиля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4S07320106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Техник-строитель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  <a:tr h="4048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7150100 Технология машиностроения (по видам)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3W07150101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Слесарь-ремонтник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4S07150106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Техник-механик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  <a:tr h="461689"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7150500 Сварочное дело (по видам)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3W07150501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Электрогазосварщик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4S07150502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Техник-механик</a:t>
                      </a:r>
                    </a:p>
                  </a:txBody>
                  <a:tcPr marL="68571" marR="68571" marT="34286" marB="34286" anchor="ctr"/>
                </a:tc>
              </a:tr>
              <a:tr h="461689"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i="0" kern="1200" dirty="0" smtClean="0">
                          <a:solidFill>
                            <a:srgbClr val="35458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06130100 Программное обеспечение (по видам)</a:t>
                      </a:r>
                      <a:endParaRPr lang="ru-RU" sz="1000" dirty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i="0" kern="1200" dirty="0" smtClean="0">
                          <a:solidFill>
                            <a:srgbClr val="35458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3W06130101 Оператор программного комплекса,</a:t>
                      </a:r>
                      <a: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000" dirty="0" smtClean="0">
                          <a:solidFill>
                            <a:srgbClr val="35458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b="0" i="0" kern="1200" dirty="0" smtClean="0">
                          <a:solidFill>
                            <a:srgbClr val="35458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4S06130103 Разработчик программного обеспечения</a:t>
                      </a:r>
                      <a:endParaRPr lang="ru-RU" sz="1000" dirty="0" smtClean="0">
                        <a:solidFill>
                          <a:srgbClr val="35458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34286" marB="34286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34766" y="206026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dirty="0" smtClean="0">
                <a:solidFill>
                  <a:srgbClr val="003399"/>
                </a:solidFill>
              </a:rPr>
              <a:t>Специальности</a:t>
            </a:r>
            <a:r>
              <a:rPr lang="kk-KZ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828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3646934" y="-340318"/>
            <a:ext cx="8352928" cy="6892899"/>
          </a:xfrm>
          <a:prstGeom prst="roundRect">
            <a:avLst>
              <a:gd name="adj" fmla="val 0"/>
            </a:avLst>
          </a:prstGeom>
          <a:solidFill>
            <a:srgbClr val="35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2558" y="747817"/>
            <a:ext cx="8496944" cy="595826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769613" y="5924315"/>
            <a:ext cx="453593" cy="935273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9"/>
          <a:stretch/>
        </p:blipFill>
        <p:spPr>
          <a:xfrm>
            <a:off x="622598" y="-936567"/>
            <a:ext cx="1552121" cy="577242"/>
          </a:xfrm>
          <a:prstGeom prst="rect">
            <a:avLst/>
          </a:prstGeom>
        </p:spPr>
      </p:pic>
      <p:graphicFrame>
        <p:nvGraphicFramePr>
          <p:cNvPr id="20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4028469"/>
              </p:ext>
            </p:extLst>
          </p:nvPr>
        </p:nvGraphicFramePr>
        <p:xfrm>
          <a:off x="478582" y="1329353"/>
          <a:ext cx="8025307" cy="4591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087094" y="101486"/>
            <a:ext cx="338726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Контингент</a:t>
            </a:r>
            <a:endParaRPr lang="ru-RU" sz="2800" dirty="0" smtClean="0">
              <a:solidFill>
                <a:schemeClr val="bg1"/>
              </a:solidFill>
            </a:endParaRPr>
          </a:p>
          <a:p>
            <a:endParaRPr lang="ru-RU" sz="1800" b="1" dirty="0">
              <a:solidFill>
                <a:schemeClr val="bg1"/>
              </a:solidFill>
            </a:endParaRPr>
          </a:p>
        </p:txBody>
      </p:sp>
      <p:grpSp>
        <p:nvGrpSpPr>
          <p:cNvPr id="22" name="Group 14"/>
          <p:cNvGrpSpPr/>
          <p:nvPr/>
        </p:nvGrpSpPr>
        <p:grpSpPr>
          <a:xfrm>
            <a:off x="8856476" y="2205658"/>
            <a:ext cx="3046412" cy="2225937"/>
            <a:chOff x="0" y="0"/>
            <a:chExt cx="812800" cy="812800"/>
          </a:xfrm>
        </p:grpSpPr>
        <p:sp>
          <p:nvSpPr>
            <p:cNvPr id="23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8484" y="0"/>
                  </a:moveTo>
                  <a:lnTo>
                    <a:pt x="774316" y="0"/>
                  </a:lnTo>
                  <a:cubicBezTo>
                    <a:pt x="784522" y="0"/>
                    <a:pt x="794311" y="4055"/>
                    <a:pt x="801528" y="11272"/>
                  </a:cubicBezTo>
                  <a:cubicBezTo>
                    <a:pt x="808745" y="18489"/>
                    <a:pt x="812800" y="28278"/>
                    <a:pt x="812800" y="38484"/>
                  </a:cubicBezTo>
                  <a:lnTo>
                    <a:pt x="812800" y="774316"/>
                  </a:lnTo>
                  <a:cubicBezTo>
                    <a:pt x="812800" y="784522"/>
                    <a:pt x="808745" y="794311"/>
                    <a:pt x="801528" y="801528"/>
                  </a:cubicBezTo>
                  <a:cubicBezTo>
                    <a:pt x="794311" y="808745"/>
                    <a:pt x="784522" y="812800"/>
                    <a:pt x="774316" y="812800"/>
                  </a:cubicBezTo>
                  <a:lnTo>
                    <a:pt x="38484" y="812800"/>
                  </a:lnTo>
                  <a:cubicBezTo>
                    <a:pt x="28278" y="812800"/>
                    <a:pt x="18489" y="808745"/>
                    <a:pt x="11272" y="801528"/>
                  </a:cubicBezTo>
                  <a:cubicBezTo>
                    <a:pt x="4055" y="794311"/>
                    <a:pt x="0" y="784522"/>
                    <a:pt x="0" y="774316"/>
                  </a:cubicBezTo>
                  <a:lnTo>
                    <a:pt x="0" y="38484"/>
                  </a:lnTo>
                  <a:cubicBezTo>
                    <a:pt x="0" y="28278"/>
                    <a:pt x="4055" y="18489"/>
                    <a:pt x="11272" y="11272"/>
                  </a:cubicBezTo>
                  <a:cubicBezTo>
                    <a:pt x="18489" y="4055"/>
                    <a:pt x="28278" y="0"/>
                    <a:pt x="38484" y="0"/>
                  </a:cubicBezTo>
                  <a:close/>
                </a:path>
              </a:pathLst>
            </a:custGeom>
            <a:blipFill>
              <a:blip r:embed="rId4"/>
              <a:stretch>
                <a:fillRect l="-60990" r="-17002"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367059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31738" y="0"/>
            <a:ext cx="7969175" cy="6742162"/>
          </a:xfrm>
          <a:prstGeom prst="roundRect">
            <a:avLst>
              <a:gd name="adj" fmla="val 0"/>
            </a:avLst>
          </a:prstGeom>
          <a:solidFill>
            <a:srgbClr val="35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783838" y="-33312"/>
            <a:ext cx="453593" cy="935273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9"/>
          <a:stretch/>
        </p:blipFill>
        <p:spPr>
          <a:xfrm>
            <a:off x="622598" y="-936567"/>
            <a:ext cx="1552121" cy="577242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5303118" y="1017733"/>
            <a:ext cx="6556641" cy="5220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272237510"/>
              </p:ext>
            </p:extLst>
          </p:nvPr>
        </p:nvGraphicFramePr>
        <p:xfrm>
          <a:off x="5300376" y="1701602"/>
          <a:ext cx="6483462" cy="4308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198662" y="1773610"/>
            <a:ext cx="38222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Внедрение дуальной системы обучение</a:t>
            </a:r>
            <a:r>
              <a:rPr lang="ru-RU" sz="1800" dirty="0" smtClean="0">
                <a:solidFill>
                  <a:schemeClr val="bg1"/>
                </a:solidFill>
              </a:rPr>
              <a:t>: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2014 году -4 специальности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2017 </a:t>
            </a:r>
            <a:r>
              <a:rPr lang="ru-RU" sz="1800" dirty="0">
                <a:solidFill>
                  <a:schemeClr val="bg1"/>
                </a:solidFill>
              </a:rPr>
              <a:t>году </a:t>
            </a:r>
            <a:r>
              <a:rPr lang="ru-RU" sz="1800" dirty="0" smtClean="0">
                <a:solidFill>
                  <a:schemeClr val="bg1"/>
                </a:solidFill>
              </a:rPr>
              <a:t>– 6 специальности</a:t>
            </a:r>
            <a:endParaRPr lang="ru-RU" sz="1800" dirty="0">
              <a:solidFill>
                <a:schemeClr val="bg1"/>
              </a:solidFill>
            </a:endParaRPr>
          </a:p>
          <a:p>
            <a:r>
              <a:rPr lang="ru-RU" sz="1800" dirty="0" smtClean="0">
                <a:solidFill>
                  <a:schemeClr val="bg1"/>
                </a:solidFill>
              </a:rPr>
              <a:t>2021 году -9 </a:t>
            </a:r>
            <a:r>
              <a:rPr lang="ru-RU" sz="1800" dirty="0">
                <a:solidFill>
                  <a:schemeClr val="bg1"/>
                </a:solidFill>
              </a:rPr>
              <a:t>специальности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2024 году -10 </a:t>
            </a:r>
            <a:r>
              <a:rPr lang="ru-RU" sz="1800" dirty="0">
                <a:solidFill>
                  <a:schemeClr val="bg1"/>
                </a:solidFill>
              </a:rPr>
              <a:t>специальности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2025 </a:t>
            </a:r>
            <a:r>
              <a:rPr lang="ru-RU" sz="1800" dirty="0">
                <a:solidFill>
                  <a:schemeClr val="bg1"/>
                </a:solidFill>
              </a:rPr>
              <a:t>году </a:t>
            </a:r>
            <a:r>
              <a:rPr lang="ru-RU" sz="1800" dirty="0" smtClean="0">
                <a:solidFill>
                  <a:schemeClr val="bg1"/>
                </a:solidFill>
              </a:rPr>
              <a:t>-11 </a:t>
            </a:r>
            <a:r>
              <a:rPr lang="ru-RU" sz="1800" dirty="0">
                <a:solidFill>
                  <a:schemeClr val="bg1"/>
                </a:solidFill>
              </a:rPr>
              <a:t>специальности</a:t>
            </a:r>
          </a:p>
          <a:p>
            <a:endParaRPr lang="ru-RU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84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/>
          <p:cNvSpPr/>
          <p:nvPr/>
        </p:nvSpPr>
        <p:spPr>
          <a:xfrm>
            <a:off x="-1709202" y="-297827"/>
            <a:ext cx="5500152" cy="6990094"/>
          </a:xfrm>
          <a:prstGeom prst="ellipse">
            <a:avLst/>
          </a:prstGeom>
          <a:solidFill>
            <a:srgbClr val="35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11949"/>
            <a:ext cx="3560257" cy="1619815"/>
          </a:xfrm>
        </p:spPr>
        <p:txBody>
          <a:bodyPr>
            <a:noAutofit/>
          </a:bodyPr>
          <a:lstStyle/>
          <a:p>
            <a:r>
              <a:rPr lang="kk-KZ" sz="3200" b="1" dirty="0" smtClean="0">
                <a:solidFill>
                  <a:schemeClr val="bg1"/>
                </a:solidFill>
                <a:latin typeface="SF Pro Display" pitchFamily="50" charset="0"/>
                <a:ea typeface="SF Pro Display" pitchFamily="50" charset="0"/>
              </a:rPr>
              <a:t>Учебный </a:t>
            </a:r>
            <a:r>
              <a:rPr lang="kk-KZ" sz="3200" b="1" dirty="0" smtClean="0">
                <a:solidFill>
                  <a:schemeClr val="bg1"/>
                </a:solidFill>
                <a:latin typeface="SF Pro Display" pitchFamily="50" charset="0"/>
                <a:ea typeface="SF Pro Display" pitchFamily="50" charset="0"/>
              </a:rPr>
              <a:t/>
            </a:r>
            <a:br>
              <a:rPr lang="kk-KZ" sz="3200" b="1" dirty="0" smtClean="0">
                <a:solidFill>
                  <a:schemeClr val="bg1"/>
                </a:solidFill>
                <a:latin typeface="SF Pro Display" pitchFamily="50" charset="0"/>
                <a:ea typeface="SF Pro Display" pitchFamily="50" charset="0"/>
              </a:rPr>
            </a:br>
            <a:r>
              <a:rPr lang="kk-KZ" sz="3200" b="1" dirty="0" smtClean="0">
                <a:solidFill>
                  <a:schemeClr val="bg1"/>
                </a:solidFill>
                <a:latin typeface="SF Pro Display" pitchFamily="50" charset="0"/>
                <a:ea typeface="SF Pro Display" pitchFamily="50" charset="0"/>
              </a:rPr>
              <a:t>процесс</a:t>
            </a:r>
            <a:endParaRPr lang="ru-RU" sz="3200" b="1" dirty="0">
              <a:solidFill>
                <a:schemeClr val="bg1"/>
              </a:solidFill>
              <a:latin typeface="SF Pro Display" pitchFamily="50" charset="0"/>
              <a:ea typeface="SF Pro Display" pitchFamily="50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46458" y="1379144"/>
            <a:ext cx="56886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dirty="0">
                <a:solidFill>
                  <a:srgbClr val="28356A"/>
                </a:solidFill>
              </a:rPr>
              <a:t>Образовательные программы с использованием дуального обучения предусматривают теоретическое обучение в колледже и производственное обучение в форме профессиональной практики на базе АО «КТЗ», не менее шестидесяти процентов от объема учебного времени общепрофессиональных, специальных дисциплин и (или) базовых, профессиональных модулей.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736820" y="5924315"/>
            <a:ext cx="453593" cy="935273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" name="Group 5"/>
          <p:cNvGrpSpPr>
            <a:grpSpLocks noChangeAspect="1"/>
          </p:cNvGrpSpPr>
          <p:nvPr/>
        </p:nvGrpSpPr>
        <p:grpSpPr>
          <a:xfrm>
            <a:off x="2924591" y="0"/>
            <a:ext cx="2596815" cy="2859386"/>
            <a:chOff x="0" y="0"/>
            <a:chExt cx="6350000" cy="9525000"/>
          </a:xfrm>
        </p:grpSpPr>
        <p:sp>
          <p:nvSpPr>
            <p:cNvPr id="25" name="Freeform 6"/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2"/>
              <a:stretch>
                <a:fillRect t="-9259" b="-9259"/>
              </a:stretch>
            </a:blipFill>
          </p:spPr>
        </p:sp>
      </p:grpSp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536" y="3645818"/>
            <a:ext cx="2668621" cy="25998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9"/>
          <a:stretch/>
        </p:blipFill>
        <p:spPr>
          <a:xfrm>
            <a:off x="622598" y="-1185752"/>
            <a:ext cx="1552121" cy="5772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6694" y="333450"/>
            <a:ext cx="9712078" cy="1074828"/>
          </a:xfrm>
        </p:spPr>
        <p:txBody>
          <a:bodyPr>
            <a:noAutofit/>
          </a:bodyPr>
          <a:lstStyle/>
          <a:p>
            <a:r>
              <a:rPr lang="ru-RU" sz="3375" dirty="0" smtClean="0">
                <a:ln w="0"/>
                <a:solidFill>
                  <a:srgbClr val="35458B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</a:t>
            </a:r>
            <a:r>
              <a:rPr lang="ru-RU" sz="3375" dirty="0" smtClean="0">
                <a:ln w="0"/>
                <a:solidFill>
                  <a:srgbClr val="35458B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выпускников</a:t>
            </a:r>
            <a:br>
              <a:rPr lang="ru-RU" sz="3375" dirty="0" smtClean="0">
                <a:ln w="0"/>
                <a:solidFill>
                  <a:srgbClr val="35458B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75" dirty="0" smtClean="0">
                <a:ln w="0"/>
                <a:solidFill>
                  <a:srgbClr val="35458B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2015-2024 год-1483 чел.</a:t>
            </a:r>
            <a:r>
              <a:rPr lang="ru-RU" sz="3375" dirty="0" smtClean="0">
                <a:ln w="0"/>
                <a:solidFill>
                  <a:srgbClr val="35458B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375" dirty="0">
              <a:ln w="0"/>
              <a:solidFill>
                <a:srgbClr val="35458B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-3265834" y="-314622"/>
            <a:ext cx="7704857" cy="7715616"/>
          </a:xfrm>
          <a:prstGeom prst="ellipse">
            <a:avLst/>
          </a:prstGeom>
          <a:solidFill>
            <a:srgbClr val="35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454538535"/>
              </p:ext>
            </p:extLst>
          </p:nvPr>
        </p:nvGraphicFramePr>
        <p:xfrm>
          <a:off x="4031263" y="1582471"/>
          <a:ext cx="7556374" cy="5268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9418" y="2277666"/>
            <a:ext cx="31168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69,1% </a:t>
            </a:r>
            <a:r>
              <a:rPr lang="ru-RU" sz="2000" dirty="0">
                <a:solidFill>
                  <a:schemeClr val="bg1"/>
                </a:solidFill>
              </a:rPr>
              <a:t>энергетиков </a:t>
            </a:r>
            <a:r>
              <a:rPr lang="ru-RU" sz="2000" dirty="0" smtClean="0">
                <a:solidFill>
                  <a:schemeClr val="bg1"/>
                </a:solidFill>
              </a:rPr>
              <a:t>(1025)</a:t>
            </a:r>
            <a:endParaRPr lang="ru-RU" sz="2000" dirty="0">
              <a:solidFill>
                <a:schemeClr val="bg1"/>
              </a:solidFill>
            </a:endParaRPr>
          </a:p>
          <a:p>
            <a:pPr marL="442869" indent="-442869"/>
            <a:r>
              <a:rPr lang="ru-RU" sz="2000" dirty="0" smtClean="0">
                <a:solidFill>
                  <a:schemeClr val="bg1"/>
                </a:solidFill>
              </a:rPr>
              <a:t>17,5% Электроники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7,3% </a:t>
            </a:r>
            <a:r>
              <a:rPr lang="ru-RU" sz="2000" dirty="0">
                <a:solidFill>
                  <a:schemeClr val="bg1"/>
                </a:solidFill>
              </a:rPr>
              <a:t>экономисты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5,5% строители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0,4% </a:t>
            </a:r>
            <a:r>
              <a:rPr lang="ru-RU" sz="2000" dirty="0">
                <a:solidFill>
                  <a:schemeClr val="bg1"/>
                </a:solidFill>
              </a:rPr>
              <a:t>строители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0,2% строители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53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-1548660" y="2810556"/>
            <a:ext cx="5048394" cy="5048394"/>
          </a:xfrm>
          <a:prstGeom prst="ellipse">
            <a:avLst/>
          </a:prstGeom>
          <a:solidFill>
            <a:srgbClr val="35458B"/>
          </a:solidFill>
          <a:ln w="57150">
            <a:solidFill>
              <a:srgbClr val="3545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-1346198" y="3013018"/>
            <a:ext cx="4643470" cy="4643470"/>
          </a:xfrm>
          <a:prstGeom prst="ellipse">
            <a:avLst/>
          </a:prstGeom>
          <a:blipFill dpi="0" rotWithShape="1">
            <a:blip r:embed="rId3"/>
            <a:srcRect/>
            <a:stretch>
              <a:fillRect l="-32000" t="-13000" r="-13000"/>
            </a:stretch>
          </a:blipFill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762989" y="1681130"/>
            <a:ext cx="2854847" cy="2908371"/>
          </a:xfrm>
          <a:prstGeom prst="ellipse">
            <a:avLst/>
          </a:prstGeom>
          <a:noFill/>
          <a:ln w="101600">
            <a:solidFill>
              <a:srgbClr val="3545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0943230" y="1799376"/>
            <a:ext cx="2546052" cy="2671877"/>
          </a:xfrm>
          <a:prstGeom prst="ellipse">
            <a:avLst/>
          </a:prstGeom>
          <a:blipFill dpi="0" rotWithShape="1">
            <a:blip r:embed="rId4"/>
            <a:srcRect/>
            <a:stretch>
              <a:fillRect t="-36000" r="-5000"/>
            </a:stretch>
          </a:blip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380827" y="438923"/>
            <a:ext cx="280606" cy="280606"/>
          </a:xfrm>
          <a:prstGeom prst="ellipse">
            <a:avLst/>
          </a:prstGeom>
          <a:solidFill>
            <a:srgbClr val="35458B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679974" y="2565698"/>
            <a:ext cx="7827277" cy="1957441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k-KZ" sz="4500" b="1" dirty="0" smtClean="0">
                <a:solidFill>
                  <a:srgbClr val="35458B"/>
                </a:solidFill>
                <a:latin typeface="SF Pro Display" pitchFamily="50" charset="0"/>
                <a:ea typeface="SF Pro Display" pitchFamily="50" charset="0"/>
                <a:cs typeface="Times New Roman" pitchFamily="18" charset="0"/>
              </a:rPr>
              <a:t>Спасибо за внимание!</a:t>
            </a:r>
            <a:endParaRPr lang="ru-RU" sz="4500" b="1" dirty="0">
              <a:solidFill>
                <a:srgbClr val="35458B"/>
              </a:solidFill>
              <a:latin typeface="SF Pro Display" pitchFamily="50" charset="0"/>
              <a:ea typeface="SF Pro Display" pitchFamily="50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9"/>
          <a:stretch/>
        </p:blipFill>
        <p:spPr>
          <a:xfrm>
            <a:off x="-889570" y="-969811"/>
            <a:ext cx="1552121" cy="577242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62551" y="-252732"/>
            <a:ext cx="2837183" cy="2710265"/>
          </a:xfrm>
          <a:prstGeom prst="ellipse">
            <a:avLst/>
          </a:prstGeom>
          <a:blipFill>
            <a:blip r:embed="rId6"/>
            <a:stretch>
              <a:fillRect t="-15948" b="-15948"/>
            </a:stretch>
          </a:blipFill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46362" y="-450836"/>
            <a:ext cx="3233612" cy="3106475"/>
          </a:xfrm>
          <a:prstGeom prst="ellipse">
            <a:avLst/>
          </a:prstGeom>
          <a:noFill/>
          <a:ln w="101600">
            <a:solidFill>
              <a:srgbClr val="3545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 t="-15948" b="-15948"/>
          </a:stretch>
        </a:blipFill>
      </a:spPr>
      <a:bodyPr/>
      <a:lstStyle/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</TotalTime>
  <Words>427</Words>
  <Application>Microsoft Office PowerPoint</Application>
  <PresentationFormat>Произвольный</PresentationFormat>
  <Paragraphs>70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SF Pro Display</vt:lpstr>
      <vt:lpstr>Times New Roman</vt:lpstr>
      <vt:lpstr>Тема Office</vt:lpstr>
      <vt:lpstr>ОСНОВНЫЕ ПРИНЦИПЫ ДУАЛЬНОГО ОБУЧЕНИЯ И ИХ ПРИМЕНЕНИЕ В КЕНТАУСКОМ ПОЛИТЕХНИЧЕСКОМ КОЛЛЕДЖЕ</vt:lpstr>
      <vt:lpstr>Дуальное обучение</vt:lpstr>
      <vt:lpstr>Презентация PowerPoint</vt:lpstr>
      <vt:lpstr>Презентация PowerPoint</vt:lpstr>
      <vt:lpstr>Презентация PowerPoint</vt:lpstr>
      <vt:lpstr>Учебный  процесс</vt:lpstr>
      <vt:lpstr>Трудоустройство выпускников 2015-2024 год-1483 чел.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Уразбаева Кунсылу Дюзбековна</cp:lastModifiedBy>
  <cp:revision>56</cp:revision>
  <dcterms:created xsi:type="dcterms:W3CDTF">2023-06-06T05:50:01Z</dcterms:created>
  <dcterms:modified xsi:type="dcterms:W3CDTF">2025-04-24T13:19:45Z</dcterms:modified>
</cp:coreProperties>
</file>